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 Avenir Next Arabic" panose="020B0604020202020204" charset="-78"/>
      <p:regular r:id="rId11"/>
    </p:embeddedFont>
    <p:embeddedFont>
      <p:font typeface=" Avenir Next Arabic Bold" panose="020B0604020202020204" charset="-78"/>
      <p:regular r:id="rId12"/>
    </p:embeddedFont>
    <p:embeddedFont>
      <p:font typeface="Josefin Sans Bold Italics" panose="020B0604020202020204" charset="0"/>
      <p:regular r:id="rId13"/>
    </p:embeddedFont>
    <p:embeddedFont>
      <p:font typeface="Monterchi Bold Italics"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053B6-A240-56BE-BB7F-D9D8BF3D6F08}" v="10" dt="2025-10-13T02:32:09.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96a837c2-16f1-4b8a-98f6-380a7976ac6e::" providerId="AD" clId="Web-{958053B6-A240-56BE-BB7F-D9D8BF3D6F08}"/>
    <pc:docChg chg="modSld">
      <pc:chgData name="Guest User" userId="S::urn:spo:tenantanon#96a837c2-16f1-4b8a-98f6-380a7976ac6e::" providerId="AD" clId="Web-{958053B6-A240-56BE-BB7F-D9D8BF3D6F08}" dt="2025-10-13T02:32:09.675" v="9" actId="14100"/>
      <pc:docMkLst>
        <pc:docMk/>
      </pc:docMkLst>
      <pc:sldChg chg="modSp">
        <pc:chgData name="Guest User" userId="S::urn:spo:tenantanon#96a837c2-16f1-4b8a-98f6-380a7976ac6e::" providerId="AD" clId="Web-{958053B6-A240-56BE-BB7F-D9D8BF3D6F08}" dt="2025-10-13T02:30:40.533" v="0" actId="14100"/>
        <pc:sldMkLst>
          <pc:docMk/>
          <pc:sldMk cId="0" sldId="256"/>
        </pc:sldMkLst>
        <pc:grpChg chg="mod">
          <ac:chgData name="Guest User" userId="S::urn:spo:tenantanon#96a837c2-16f1-4b8a-98f6-380a7976ac6e::" providerId="AD" clId="Web-{958053B6-A240-56BE-BB7F-D9D8BF3D6F08}" dt="2025-10-13T02:30:40.533" v="0" actId="14100"/>
          <ac:grpSpMkLst>
            <pc:docMk/>
            <pc:sldMk cId="0" sldId="256"/>
            <ac:grpSpMk id="3" creationId="{00000000-0000-0000-0000-000000000000}"/>
          </ac:grpSpMkLst>
        </pc:grpChg>
      </pc:sldChg>
      <pc:sldChg chg="modSp">
        <pc:chgData name="Guest User" userId="S::urn:spo:tenantanon#96a837c2-16f1-4b8a-98f6-380a7976ac6e::" providerId="AD" clId="Web-{958053B6-A240-56BE-BB7F-D9D8BF3D6F08}" dt="2025-10-13T02:30:56.330" v="1" actId="14100"/>
        <pc:sldMkLst>
          <pc:docMk/>
          <pc:sldMk cId="0" sldId="257"/>
        </pc:sldMkLst>
        <pc:grpChg chg="mod">
          <ac:chgData name="Guest User" userId="S::urn:spo:tenantanon#96a837c2-16f1-4b8a-98f6-380a7976ac6e::" providerId="AD" clId="Web-{958053B6-A240-56BE-BB7F-D9D8BF3D6F08}" dt="2025-10-13T02:30:56.330" v="1" actId="14100"/>
          <ac:grpSpMkLst>
            <pc:docMk/>
            <pc:sldMk cId="0" sldId="257"/>
            <ac:grpSpMk id="3" creationId="{00000000-0000-0000-0000-000000000000}"/>
          </ac:grpSpMkLst>
        </pc:grpChg>
      </pc:sldChg>
      <pc:sldChg chg="modSp">
        <pc:chgData name="Guest User" userId="S::urn:spo:tenantanon#96a837c2-16f1-4b8a-98f6-380a7976ac6e::" providerId="AD" clId="Web-{958053B6-A240-56BE-BB7F-D9D8BF3D6F08}" dt="2025-10-13T02:31:08.534" v="3" actId="14100"/>
        <pc:sldMkLst>
          <pc:docMk/>
          <pc:sldMk cId="0" sldId="258"/>
        </pc:sldMkLst>
        <pc:spChg chg="mod">
          <ac:chgData name="Guest User" userId="S::urn:spo:tenantanon#96a837c2-16f1-4b8a-98f6-380a7976ac6e::" providerId="AD" clId="Web-{958053B6-A240-56BE-BB7F-D9D8BF3D6F08}" dt="2025-10-13T02:31:05.330" v="2" actId="14100"/>
          <ac:spMkLst>
            <pc:docMk/>
            <pc:sldMk cId="0" sldId="258"/>
            <ac:spMk id="4" creationId="{00000000-0000-0000-0000-000000000000}"/>
          </ac:spMkLst>
        </pc:spChg>
        <pc:grpChg chg="mod">
          <ac:chgData name="Guest User" userId="S::urn:spo:tenantanon#96a837c2-16f1-4b8a-98f6-380a7976ac6e::" providerId="AD" clId="Web-{958053B6-A240-56BE-BB7F-D9D8BF3D6F08}" dt="2025-10-13T02:31:08.534" v="3" actId="14100"/>
          <ac:grpSpMkLst>
            <pc:docMk/>
            <pc:sldMk cId="0" sldId="258"/>
            <ac:grpSpMk id="2" creationId="{00000000-0000-0000-0000-000000000000}"/>
          </ac:grpSpMkLst>
        </pc:grpChg>
      </pc:sldChg>
      <pc:sldChg chg="modSp">
        <pc:chgData name="Guest User" userId="S::urn:spo:tenantanon#96a837c2-16f1-4b8a-98f6-380a7976ac6e::" providerId="AD" clId="Web-{958053B6-A240-56BE-BB7F-D9D8BF3D6F08}" dt="2025-10-13T02:31:16.690" v="4" actId="14100"/>
        <pc:sldMkLst>
          <pc:docMk/>
          <pc:sldMk cId="0" sldId="259"/>
        </pc:sldMkLst>
        <pc:grpChg chg="mod">
          <ac:chgData name="Guest User" userId="S::urn:spo:tenantanon#96a837c2-16f1-4b8a-98f6-380a7976ac6e::" providerId="AD" clId="Web-{958053B6-A240-56BE-BB7F-D9D8BF3D6F08}" dt="2025-10-13T02:31:16.690" v="4" actId="14100"/>
          <ac:grpSpMkLst>
            <pc:docMk/>
            <pc:sldMk cId="0" sldId="259"/>
            <ac:grpSpMk id="2" creationId="{00000000-0000-0000-0000-000000000000}"/>
          </ac:grpSpMkLst>
        </pc:grpChg>
      </pc:sldChg>
      <pc:sldChg chg="modSp">
        <pc:chgData name="Guest User" userId="S::urn:spo:tenantanon#96a837c2-16f1-4b8a-98f6-380a7976ac6e::" providerId="AD" clId="Web-{958053B6-A240-56BE-BB7F-D9D8BF3D6F08}" dt="2025-10-13T02:31:28.440" v="5" actId="14100"/>
        <pc:sldMkLst>
          <pc:docMk/>
          <pc:sldMk cId="0" sldId="260"/>
        </pc:sldMkLst>
        <pc:grpChg chg="mod">
          <ac:chgData name="Guest User" userId="S::urn:spo:tenantanon#96a837c2-16f1-4b8a-98f6-380a7976ac6e::" providerId="AD" clId="Web-{958053B6-A240-56BE-BB7F-D9D8BF3D6F08}" dt="2025-10-13T02:31:28.440" v="5" actId="14100"/>
          <ac:grpSpMkLst>
            <pc:docMk/>
            <pc:sldMk cId="0" sldId="260"/>
            <ac:grpSpMk id="2" creationId="{00000000-0000-0000-0000-000000000000}"/>
          </ac:grpSpMkLst>
        </pc:grpChg>
      </pc:sldChg>
      <pc:sldChg chg="modSp">
        <pc:chgData name="Guest User" userId="S::urn:spo:tenantanon#96a837c2-16f1-4b8a-98f6-380a7976ac6e::" providerId="AD" clId="Web-{958053B6-A240-56BE-BB7F-D9D8BF3D6F08}" dt="2025-10-13T02:31:36.971" v="6" actId="14100"/>
        <pc:sldMkLst>
          <pc:docMk/>
          <pc:sldMk cId="0" sldId="261"/>
        </pc:sldMkLst>
        <pc:grpChg chg="mod">
          <ac:chgData name="Guest User" userId="S::urn:spo:tenantanon#96a837c2-16f1-4b8a-98f6-380a7976ac6e::" providerId="AD" clId="Web-{958053B6-A240-56BE-BB7F-D9D8BF3D6F08}" dt="2025-10-13T02:31:36.971" v="6" actId="14100"/>
          <ac:grpSpMkLst>
            <pc:docMk/>
            <pc:sldMk cId="0" sldId="261"/>
            <ac:grpSpMk id="2" creationId="{00000000-0000-0000-0000-000000000000}"/>
          </ac:grpSpMkLst>
        </pc:grpChg>
      </pc:sldChg>
      <pc:sldChg chg="modSp">
        <pc:chgData name="Guest User" userId="S::urn:spo:tenantanon#96a837c2-16f1-4b8a-98f6-380a7976ac6e::" providerId="AD" clId="Web-{958053B6-A240-56BE-BB7F-D9D8BF3D6F08}" dt="2025-10-13T02:31:45.268" v="7" actId="1076"/>
        <pc:sldMkLst>
          <pc:docMk/>
          <pc:sldMk cId="0" sldId="262"/>
        </pc:sldMkLst>
        <pc:grpChg chg="mod">
          <ac:chgData name="Guest User" userId="S::urn:spo:tenantanon#96a837c2-16f1-4b8a-98f6-380a7976ac6e::" providerId="AD" clId="Web-{958053B6-A240-56BE-BB7F-D9D8BF3D6F08}" dt="2025-10-13T02:31:45.268" v="7" actId="1076"/>
          <ac:grpSpMkLst>
            <pc:docMk/>
            <pc:sldMk cId="0" sldId="262"/>
            <ac:grpSpMk id="2" creationId="{00000000-0000-0000-0000-000000000000}"/>
          </ac:grpSpMkLst>
        </pc:grpChg>
      </pc:sldChg>
      <pc:sldChg chg="modSp">
        <pc:chgData name="Guest User" userId="S::urn:spo:tenantanon#96a837c2-16f1-4b8a-98f6-380a7976ac6e::" providerId="AD" clId="Web-{958053B6-A240-56BE-BB7F-D9D8BF3D6F08}" dt="2025-10-13T02:31:59.081" v="8" actId="14100"/>
        <pc:sldMkLst>
          <pc:docMk/>
          <pc:sldMk cId="0" sldId="263"/>
        </pc:sldMkLst>
        <pc:grpChg chg="mod">
          <ac:chgData name="Guest User" userId="S::urn:spo:tenantanon#96a837c2-16f1-4b8a-98f6-380a7976ac6e::" providerId="AD" clId="Web-{958053B6-A240-56BE-BB7F-D9D8BF3D6F08}" dt="2025-10-13T02:31:59.081" v="8" actId="14100"/>
          <ac:grpSpMkLst>
            <pc:docMk/>
            <pc:sldMk cId="0" sldId="263"/>
            <ac:grpSpMk id="2" creationId="{00000000-0000-0000-0000-000000000000}"/>
          </ac:grpSpMkLst>
        </pc:grpChg>
      </pc:sldChg>
      <pc:sldChg chg="modSp">
        <pc:chgData name="Guest User" userId="S::urn:spo:tenantanon#96a837c2-16f1-4b8a-98f6-380a7976ac6e::" providerId="AD" clId="Web-{958053B6-A240-56BE-BB7F-D9D8BF3D6F08}" dt="2025-10-13T02:32:09.675" v="9" actId="14100"/>
        <pc:sldMkLst>
          <pc:docMk/>
          <pc:sldMk cId="0" sldId="264"/>
        </pc:sldMkLst>
        <pc:grpChg chg="mod">
          <ac:chgData name="Guest User" userId="S::urn:spo:tenantanon#96a837c2-16f1-4b8a-98f6-380a7976ac6e::" providerId="AD" clId="Web-{958053B6-A240-56BE-BB7F-D9D8BF3D6F08}" dt="2025-10-13T02:32:09.675" v="9" actId="14100"/>
          <ac:grpSpMkLst>
            <pc:docMk/>
            <pc:sldMk cId="0" sldId="264"/>
            <ac:grpSpMk id="2"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7163717"/>
          </a:xfrm>
          <a:custGeom>
            <a:avLst/>
            <a:gdLst/>
            <a:ahLst/>
            <a:cxnLst/>
            <a:rect l="l" t="t" r="r" b="b"/>
            <a:pathLst>
              <a:path w="18288000" h="7163717">
                <a:moveTo>
                  <a:pt x="0" y="0"/>
                </a:moveTo>
                <a:lnTo>
                  <a:pt x="18288000" y="0"/>
                </a:lnTo>
                <a:lnTo>
                  <a:pt x="18288000" y="7163717"/>
                </a:lnTo>
                <a:lnTo>
                  <a:pt x="0" y="7163717"/>
                </a:lnTo>
                <a:lnTo>
                  <a:pt x="0" y="0"/>
                </a:lnTo>
                <a:close/>
              </a:path>
            </a:pathLst>
          </a:custGeom>
          <a:blipFill>
            <a:blip r:embed="rId2"/>
            <a:stretch>
              <a:fillRect l="-133" t="-95632" r="-44628" b="-35341"/>
            </a:stretch>
          </a:blipFill>
        </p:spPr>
      </p:sp>
      <p:grpSp>
        <p:nvGrpSpPr>
          <p:cNvPr id="3" name="Group 3"/>
          <p:cNvGrpSpPr/>
          <p:nvPr/>
        </p:nvGrpSpPr>
        <p:grpSpPr>
          <a:xfrm>
            <a:off x="0" y="9597779"/>
            <a:ext cx="18286439" cy="622768"/>
            <a:chOff x="0" y="0"/>
            <a:chExt cx="6453117" cy="240251"/>
          </a:xfrm>
        </p:grpSpPr>
        <p:sp>
          <p:nvSpPr>
            <p:cNvPr id="4" name="Freeform 4"/>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5" name="TextBox 5"/>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6" name="TextBox 6"/>
          <p:cNvSpPr txBox="1"/>
          <p:nvPr/>
        </p:nvSpPr>
        <p:spPr>
          <a:xfrm>
            <a:off x="6843787" y="7534292"/>
            <a:ext cx="4600425" cy="1597661"/>
          </a:xfrm>
          <a:prstGeom prst="rect">
            <a:avLst/>
          </a:prstGeom>
        </p:spPr>
        <p:txBody>
          <a:bodyPr lIns="0" tIns="0" rIns="0" bIns="0" rtlCol="0" anchor="t">
            <a:spAutoFit/>
          </a:bodyPr>
          <a:lstStyle/>
          <a:p>
            <a:pPr algn="ctr">
              <a:lnSpc>
                <a:spcPts val="6439"/>
              </a:lnSpc>
            </a:pPr>
            <a:r>
              <a:rPr lang="en-US" sz="4599" b="1" i="1">
                <a:solidFill>
                  <a:srgbClr val="A4A38C"/>
                </a:solidFill>
                <a:latin typeface="Josefin Sans Bold Italics"/>
                <a:ea typeface="Josefin Sans Bold Italics"/>
                <a:cs typeface="Josefin Sans Bold Italics"/>
                <a:sym typeface="Josefin Sans Bold Italics"/>
              </a:rPr>
              <a:t>Healthcare &amp; Senior Living</a:t>
            </a:r>
          </a:p>
        </p:txBody>
      </p:sp>
      <p:sp>
        <p:nvSpPr>
          <p:cNvPr id="7" name="TextBox 7"/>
          <p:cNvSpPr txBox="1"/>
          <p:nvPr/>
        </p:nvSpPr>
        <p:spPr>
          <a:xfrm>
            <a:off x="13139209" y="7515187"/>
            <a:ext cx="4786994" cy="1739901"/>
          </a:xfrm>
          <a:prstGeom prst="rect">
            <a:avLst/>
          </a:prstGeom>
        </p:spPr>
        <p:txBody>
          <a:bodyPr lIns="0" tIns="0" rIns="0" bIns="0" rtlCol="0" anchor="t">
            <a:spAutoFit/>
          </a:bodyPr>
          <a:lstStyle/>
          <a:p>
            <a:pPr algn="r">
              <a:lnSpc>
                <a:spcPts val="2799"/>
              </a:lnSpc>
            </a:pPr>
            <a:r>
              <a:rPr lang="en-US" sz="1999">
                <a:solidFill>
                  <a:srgbClr val="737373"/>
                </a:solidFill>
                <a:latin typeface=" Avenir Next Arabic"/>
                <a:ea typeface=" Avenir Next Arabic"/>
                <a:cs typeface=" Avenir Next Arabic"/>
                <a:sym typeface=" Avenir Next Arabic"/>
              </a:rPr>
              <a:t>www.auraseating.com sales@auraseating.com</a:t>
            </a:r>
          </a:p>
          <a:p>
            <a:pPr algn="r">
              <a:lnSpc>
                <a:spcPts val="2799"/>
              </a:lnSpc>
            </a:pPr>
            <a:r>
              <a:rPr lang="en-US" sz="1999">
                <a:solidFill>
                  <a:srgbClr val="737373"/>
                </a:solidFill>
                <a:latin typeface=" Avenir Next Arabic"/>
                <a:ea typeface=" Avenir Next Arabic"/>
                <a:cs typeface=" Avenir Next Arabic"/>
                <a:sym typeface=" Avenir Next Arabic"/>
              </a:rPr>
              <a:t>310-373-0129  </a:t>
            </a:r>
          </a:p>
          <a:p>
            <a:pPr algn="r">
              <a:lnSpc>
                <a:spcPts val="2799"/>
              </a:lnSpc>
            </a:pPr>
            <a:r>
              <a:rPr lang="en-US" sz="1999">
                <a:solidFill>
                  <a:srgbClr val="737373"/>
                </a:solidFill>
                <a:latin typeface=" Avenir Next Arabic"/>
                <a:ea typeface=" Avenir Next Arabic"/>
                <a:cs typeface=" Avenir Next Arabic"/>
                <a:sym typeface=" Avenir Next Arabic"/>
              </a:rPr>
              <a:t>2785 Pacific Coast Hwy Ste E129 Torrance, CA 90505 </a:t>
            </a:r>
          </a:p>
        </p:txBody>
      </p:sp>
      <p:sp>
        <p:nvSpPr>
          <p:cNvPr id="8" name="Freeform 8"/>
          <p:cNvSpPr/>
          <p:nvPr/>
        </p:nvSpPr>
        <p:spPr>
          <a:xfrm>
            <a:off x="438926" y="7934868"/>
            <a:ext cx="3032534" cy="929113"/>
          </a:xfrm>
          <a:custGeom>
            <a:avLst/>
            <a:gdLst/>
            <a:ahLst/>
            <a:cxnLst/>
            <a:rect l="l" t="t" r="r" b="b"/>
            <a:pathLst>
              <a:path w="3032534" h="929113">
                <a:moveTo>
                  <a:pt x="0" y="0"/>
                </a:moveTo>
                <a:lnTo>
                  <a:pt x="3032535" y="0"/>
                </a:lnTo>
                <a:lnTo>
                  <a:pt x="3032535" y="929113"/>
                </a:lnTo>
                <a:lnTo>
                  <a:pt x="0" y="929113"/>
                </a:lnTo>
                <a:lnTo>
                  <a:pt x="0" y="0"/>
                </a:lnTo>
                <a:close/>
              </a:path>
            </a:pathLst>
          </a:custGeom>
          <a:blipFill>
            <a:blip r:embed="rId3"/>
            <a:stretch>
              <a:fillRect l="-6252" t="-16326" r="-3176" b="-13592"/>
            </a:stretch>
          </a:blipFill>
        </p:spPr>
      </p:sp>
      <p:sp>
        <p:nvSpPr>
          <p:cNvPr id="9" name="Freeform 9"/>
          <p:cNvSpPr/>
          <p:nvPr/>
        </p:nvSpPr>
        <p:spPr>
          <a:xfrm>
            <a:off x="0" y="0"/>
            <a:ext cx="18288000" cy="7163717"/>
          </a:xfrm>
          <a:custGeom>
            <a:avLst/>
            <a:gdLst/>
            <a:ahLst/>
            <a:cxnLst/>
            <a:rect l="l" t="t" r="r" b="b"/>
            <a:pathLst>
              <a:path w="18288000" h="7163717">
                <a:moveTo>
                  <a:pt x="0" y="0"/>
                </a:moveTo>
                <a:lnTo>
                  <a:pt x="18288000" y="0"/>
                </a:lnTo>
                <a:lnTo>
                  <a:pt x="18288000" y="7163717"/>
                </a:lnTo>
                <a:lnTo>
                  <a:pt x="0" y="7163717"/>
                </a:lnTo>
                <a:lnTo>
                  <a:pt x="0" y="0"/>
                </a:lnTo>
                <a:close/>
              </a:path>
            </a:pathLst>
          </a:custGeom>
          <a:blipFill>
            <a:blip r:embed="rId4"/>
            <a:stretch>
              <a:fillRect t="-57501" b="-12583"/>
            </a:stretch>
          </a:blipFill>
        </p:spPr>
      </p:sp>
      <p:sp>
        <p:nvSpPr>
          <p:cNvPr id="10" name="Freeform 10"/>
          <p:cNvSpPr/>
          <p:nvPr/>
        </p:nvSpPr>
        <p:spPr>
          <a:xfrm>
            <a:off x="0" y="0"/>
            <a:ext cx="18288000" cy="7162817"/>
          </a:xfrm>
          <a:custGeom>
            <a:avLst/>
            <a:gdLst/>
            <a:ahLst/>
            <a:cxnLst/>
            <a:rect l="l" t="t" r="r" b="b"/>
            <a:pathLst>
              <a:path w="18288000" h="7162817">
                <a:moveTo>
                  <a:pt x="0" y="0"/>
                </a:moveTo>
                <a:lnTo>
                  <a:pt x="18288000" y="0"/>
                </a:lnTo>
                <a:lnTo>
                  <a:pt x="18288000" y="7162817"/>
                </a:lnTo>
                <a:lnTo>
                  <a:pt x="0" y="7162817"/>
                </a:lnTo>
                <a:lnTo>
                  <a:pt x="0" y="0"/>
                </a:lnTo>
                <a:close/>
              </a:path>
            </a:pathLst>
          </a:custGeom>
          <a:blipFill>
            <a:blip r:embed="rId5"/>
            <a:stretch>
              <a:fillRect l="-7495" t="-42099" r="-3816"/>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2"/>
            <a:stretch>
              <a:fillRect l="-6252" t="-16326" r="-3176" b="-13592"/>
            </a:stretch>
          </a:blipFill>
        </p:spPr>
      </p:sp>
      <p:grpSp>
        <p:nvGrpSpPr>
          <p:cNvPr id="3" name="Group 3"/>
          <p:cNvGrpSpPr/>
          <p:nvPr/>
        </p:nvGrpSpPr>
        <p:grpSpPr>
          <a:xfrm>
            <a:off x="0" y="9597779"/>
            <a:ext cx="18299729" cy="702511"/>
            <a:chOff x="0" y="0"/>
            <a:chExt cx="6453117" cy="240251"/>
          </a:xfrm>
        </p:grpSpPr>
        <p:sp>
          <p:nvSpPr>
            <p:cNvPr id="4" name="Freeform 4"/>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5" name="TextBox 5"/>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6" name="Freeform 6"/>
          <p:cNvSpPr/>
          <p:nvPr/>
        </p:nvSpPr>
        <p:spPr>
          <a:xfrm>
            <a:off x="10211372" y="1976120"/>
            <a:ext cx="7532040" cy="6334760"/>
          </a:xfrm>
          <a:custGeom>
            <a:avLst/>
            <a:gdLst/>
            <a:ahLst/>
            <a:cxnLst/>
            <a:rect l="l" t="t" r="r" b="b"/>
            <a:pathLst>
              <a:path w="7532040" h="6334760">
                <a:moveTo>
                  <a:pt x="0" y="0"/>
                </a:moveTo>
                <a:lnTo>
                  <a:pt x="7532040" y="0"/>
                </a:lnTo>
                <a:lnTo>
                  <a:pt x="7532040" y="6334760"/>
                </a:lnTo>
                <a:lnTo>
                  <a:pt x="0" y="6334760"/>
                </a:lnTo>
                <a:lnTo>
                  <a:pt x="0" y="0"/>
                </a:lnTo>
                <a:close/>
              </a:path>
            </a:pathLst>
          </a:custGeom>
          <a:blipFill>
            <a:blip r:embed="rId3"/>
            <a:stretch>
              <a:fillRect r="-26235"/>
            </a:stretch>
          </a:blipFill>
        </p:spPr>
      </p:sp>
      <p:sp>
        <p:nvSpPr>
          <p:cNvPr id="7" name="TextBox 7"/>
          <p:cNvSpPr txBox="1"/>
          <p:nvPr/>
        </p:nvSpPr>
        <p:spPr>
          <a:xfrm>
            <a:off x="810233" y="747395"/>
            <a:ext cx="7382278"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Why Aura?</a:t>
            </a:r>
          </a:p>
        </p:txBody>
      </p:sp>
      <p:sp>
        <p:nvSpPr>
          <p:cNvPr id="8" name="TextBox 8"/>
          <p:cNvSpPr txBox="1"/>
          <p:nvPr/>
        </p:nvSpPr>
        <p:spPr>
          <a:xfrm>
            <a:off x="810233" y="1928495"/>
            <a:ext cx="8472273" cy="6382385"/>
          </a:xfrm>
          <a:prstGeom prst="rect">
            <a:avLst/>
          </a:prstGeom>
        </p:spPr>
        <p:txBody>
          <a:bodyPr lIns="0" tIns="0" rIns="0" bIns="0" rtlCol="0" anchor="t">
            <a:spAutoFit/>
          </a:bodyPr>
          <a:lstStyle/>
          <a:p>
            <a:pPr marL="561341" lvl="1" indent="-280670" algn="l">
              <a:lnSpc>
                <a:spcPts val="3640"/>
              </a:lnSpc>
              <a:buFont typeface="Arial"/>
              <a:buChar char="•"/>
            </a:pPr>
            <a:r>
              <a:rPr lang="en-US" sz="2600">
                <a:solidFill>
                  <a:srgbClr val="737373"/>
                </a:solidFill>
                <a:latin typeface=" Avenir Next Arabic"/>
                <a:ea typeface=" Avenir Next Arabic"/>
                <a:cs typeface=" Avenir Next Arabic"/>
                <a:sym typeface=" Avenir Next Arabic"/>
              </a:rPr>
              <a:t>Being a customer centric company, we believe in providing </a:t>
            </a:r>
            <a:r>
              <a:rPr lang="en-US" sz="2600" b="1">
                <a:solidFill>
                  <a:srgbClr val="A4A38C"/>
                </a:solidFill>
                <a:latin typeface=" Avenir Next Arabic Bold"/>
                <a:ea typeface=" Avenir Next Arabic Bold"/>
                <a:cs typeface=" Avenir Next Arabic Bold"/>
                <a:sym typeface=" Avenir Next Arabic Bold"/>
              </a:rPr>
              <a:t>customizable</a:t>
            </a:r>
            <a:r>
              <a:rPr lang="en-US" sz="2600">
                <a:solidFill>
                  <a:srgbClr val="737373"/>
                </a:solidFill>
                <a:latin typeface=" Avenir Next Arabic"/>
                <a:ea typeface=" Avenir Next Arabic"/>
                <a:cs typeface=" Avenir Next Arabic"/>
                <a:sym typeface=" Avenir Next Arabic"/>
              </a:rPr>
              <a:t> solutions through product design, manufacturing, white glove-delivery, and installation.</a:t>
            </a:r>
          </a:p>
          <a:p>
            <a:pPr algn="l">
              <a:lnSpc>
                <a:spcPts val="3640"/>
              </a:lnSpc>
            </a:pPr>
            <a:endParaRPr lang="en-US" sz="2600">
              <a:solidFill>
                <a:srgbClr val="737373"/>
              </a:solidFill>
              <a:latin typeface=" Avenir Next Arabic"/>
              <a:ea typeface=" Avenir Next Arabic"/>
              <a:cs typeface=" Avenir Next Arabic"/>
              <a:sym typeface=" Avenir Next Arabic"/>
            </a:endParaRPr>
          </a:p>
          <a:p>
            <a:pPr marL="561341" lvl="1" indent="-280670" algn="l">
              <a:lnSpc>
                <a:spcPts val="3640"/>
              </a:lnSpc>
              <a:buFont typeface="Arial"/>
              <a:buChar char="•"/>
            </a:pPr>
            <a:r>
              <a:rPr lang="en-US" sz="2600">
                <a:solidFill>
                  <a:srgbClr val="737373"/>
                </a:solidFill>
                <a:latin typeface=" Avenir Next Arabic"/>
                <a:ea typeface=" Avenir Next Arabic"/>
                <a:cs typeface=" Avenir Next Arabic"/>
                <a:sym typeface=" Avenir Next Arabic"/>
              </a:rPr>
              <a:t>We offer sustainable, durable, and cleanable products made from </a:t>
            </a:r>
            <a:r>
              <a:rPr lang="en-US" sz="2600" b="1">
                <a:solidFill>
                  <a:srgbClr val="A4A38C"/>
                </a:solidFill>
                <a:latin typeface=" Avenir Next Arabic Bold"/>
                <a:ea typeface=" Avenir Next Arabic Bold"/>
                <a:cs typeface=" Avenir Next Arabic Bold"/>
                <a:sym typeface=" Avenir Next Arabic Bold"/>
              </a:rPr>
              <a:t>yoga for posture</a:t>
            </a:r>
            <a:r>
              <a:rPr lang="en-US" sz="2600">
                <a:solidFill>
                  <a:srgbClr val="737373"/>
                </a:solidFill>
                <a:latin typeface=" Avenir Next Arabic"/>
                <a:ea typeface=" Avenir Next Arabic"/>
                <a:cs typeface=" Avenir Next Arabic"/>
                <a:sym typeface=" Avenir Next Arabic"/>
              </a:rPr>
              <a:t> principles to help with your health and well-being. </a:t>
            </a:r>
          </a:p>
          <a:p>
            <a:pPr algn="l">
              <a:lnSpc>
                <a:spcPts val="3640"/>
              </a:lnSpc>
            </a:pPr>
            <a:endParaRPr lang="en-US" sz="2600">
              <a:solidFill>
                <a:srgbClr val="737373"/>
              </a:solidFill>
              <a:latin typeface=" Avenir Next Arabic"/>
              <a:ea typeface=" Avenir Next Arabic"/>
              <a:cs typeface=" Avenir Next Arabic"/>
              <a:sym typeface=" Avenir Next Arabic"/>
            </a:endParaRPr>
          </a:p>
          <a:p>
            <a:pPr marL="561341" lvl="1" indent="-280670" algn="l">
              <a:lnSpc>
                <a:spcPts val="3640"/>
              </a:lnSpc>
              <a:buFont typeface="Arial"/>
              <a:buChar char="•"/>
            </a:pPr>
            <a:r>
              <a:rPr lang="en-US" sz="2600" b="1">
                <a:solidFill>
                  <a:srgbClr val="A4A38C"/>
                </a:solidFill>
                <a:latin typeface=" Avenir Next Arabic Bold"/>
                <a:ea typeface=" Avenir Next Arabic Bold"/>
                <a:cs typeface=" Avenir Next Arabic Bold"/>
                <a:sym typeface=" Avenir Next Arabic Bold"/>
              </a:rPr>
              <a:t>Made in the USA</a:t>
            </a:r>
            <a:r>
              <a:rPr lang="en-US" sz="2600">
                <a:solidFill>
                  <a:srgbClr val="737373"/>
                </a:solidFill>
                <a:latin typeface=" Avenir Next Arabic"/>
                <a:ea typeface=" Avenir Next Arabic"/>
                <a:cs typeface=" Avenir Next Arabic"/>
                <a:sym typeface=" Avenir Next Arabic"/>
              </a:rPr>
              <a:t> located in California &amp; Wisconsin.</a:t>
            </a:r>
          </a:p>
          <a:p>
            <a:pPr algn="l">
              <a:lnSpc>
                <a:spcPts val="3640"/>
              </a:lnSpc>
            </a:pPr>
            <a:endParaRPr lang="en-US" sz="2600">
              <a:solidFill>
                <a:srgbClr val="737373"/>
              </a:solidFill>
              <a:latin typeface=" Avenir Next Arabic"/>
              <a:ea typeface=" Avenir Next Arabic"/>
              <a:cs typeface=" Avenir Next Arabic"/>
              <a:sym typeface=" Avenir Next Arabic"/>
            </a:endParaRPr>
          </a:p>
          <a:p>
            <a:pPr marL="561341" lvl="1" indent="-280670" algn="l">
              <a:lnSpc>
                <a:spcPts val="3640"/>
              </a:lnSpc>
              <a:buFont typeface="Arial"/>
              <a:buChar char="•"/>
            </a:pPr>
            <a:r>
              <a:rPr lang="en-US" sz="2600">
                <a:solidFill>
                  <a:srgbClr val="737373"/>
                </a:solidFill>
                <a:latin typeface=" Avenir Next Arabic"/>
                <a:ea typeface=" Avenir Next Arabic"/>
                <a:cs typeface=" Avenir Next Arabic"/>
                <a:sym typeface=" Avenir Next Arabic"/>
              </a:rPr>
              <a:t>We specialize in manufacturing made-to-order custom products in contract, hospitality, </a:t>
            </a:r>
            <a:r>
              <a:rPr lang="en-US" sz="2600" b="1">
                <a:solidFill>
                  <a:srgbClr val="A4A38C"/>
                </a:solidFill>
                <a:latin typeface=" Avenir Next Arabic Bold"/>
                <a:ea typeface=" Avenir Next Arabic Bold"/>
                <a:cs typeface=" Avenir Next Arabic Bold"/>
                <a:sym typeface=" Avenir Next Arabic Bold"/>
              </a:rPr>
              <a:t>healthcare and senior living</a:t>
            </a:r>
            <a:r>
              <a:rPr lang="en-US" sz="2600">
                <a:solidFill>
                  <a:srgbClr val="737373"/>
                </a:solidFill>
                <a:latin typeface=" Avenir Next Arabic"/>
                <a:ea typeface=" Avenir Next Arabic"/>
                <a:cs typeface=" Avenir Next Arabic"/>
                <a:sym typeface=" Avenir Next Arabic"/>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55677"/>
            <a:ext cx="18299729" cy="731323"/>
            <a:chOff x="0" y="-14676"/>
            <a:chExt cx="6453117" cy="254927"/>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14676"/>
              <a:ext cx="6378990" cy="254927"/>
            </a:xfrm>
            <a:prstGeom prst="rect">
              <a:avLst/>
            </a:prstGeom>
          </p:spPr>
          <p:txBody>
            <a:bodyPr lIns="50800" tIns="50800" rIns="50800" bIns="50800" rtlCol="0" anchor="ctr"/>
            <a:lstStyle/>
            <a:p>
              <a:pPr algn="ctr">
                <a:lnSpc>
                  <a:spcPts val="2100"/>
                </a:lnSpc>
                <a:spcBef>
                  <a:spcPct val="0"/>
                </a:spcBef>
              </a:pPr>
              <a:endParaRPr/>
            </a:p>
          </p:txBody>
        </p:sp>
      </p:grpSp>
      <p:sp>
        <p:nvSpPr>
          <p:cNvPr id="5" name="TextBox 5"/>
          <p:cNvSpPr txBox="1"/>
          <p:nvPr/>
        </p:nvSpPr>
        <p:spPr>
          <a:xfrm>
            <a:off x="810233" y="747395"/>
            <a:ext cx="7382278"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Our Passion</a:t>
            </a:r>
          </a:p>
        </p:txBody>
      </p:sp>
      <p:grpSp>
        <p:nvGrpSpPr>
          <p:cNvPr id="6" name="Group 6"/>
          <p:cNvGrpSpPr/>
          <p:nvPr/>
        </p:nvGrpSpPr>
        <p:grpSpPr>
          <a:xfrm>
            <a:off x="10095488" y="1964771"/>
            <a:ext cx="2424688" cy="2424688"/>
            <a:chOff x="0" y="0"/>
            <a:chExt cx="3232917" cy="3232917"/>
          </a:xfrm>
        </p:grpSpPr>
        <p:grpSp>
          <p:nvGrpSpPr>
            <p:cNvPr id="7" name="Group 7"/>
            <p:cNvGrpSpPr/>
            <p:nvPr/>
          </p:nvGrpSpPr>
          <p:grpSpPr>
            <a:xfrm>
              <a:off x="0" y="0"/>
              <a:ext cx="3232917" cy="323291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DE"/>
              </a:solidFill>
              <a:ln w="38100" cap="sq">
                <a:solidFill>
                  <a:srgbClr val="D4E8DE"/>
                </a:solidFill>
                <a:prstDash val="solid"/>
                <a:miter/>
              </a:ln>
            </p:spPr>
          </p:sp>
          <p:sp>
            <p:nvSpPr>
              <p:cNvPr id="9" name="TextBox 9"/>
              <p:cNvSpPr txBox="1"/>
              <p:nvPr/>
            </p:nvSpPr>
            <p:spPr>
              <a:xfrm>
                <a:off x="76200" y="57150"/>
                <a:ext cx="660400" cy="679450"/>
              </a:xfrm>
              <a:prstGeom prst="rect">
                <a:avLst/>
              </a:prstGeom>
            </p:spPr>
            <p:txBody>
              <a:bodyPr lIns="98990" tIns="98990" rIns="98990" bIns="98990" rtlCol="0" anchor="ctr"/>
              <a:lstStyle/>
              <a:p>
                <a:pPr algn="ctr">
                  <a:lnSpc>
                    <a:spcPts val="1259"/>
                  </a:lnSpc>
                  <a:spcBef>
                    <a:spcPct val="0"/>
                  </a:spcBef>
                </a:pPr>
                <a:endParaRPr/>
              </a:p>
            </p:txBody>
          </p:sp>
        </p:grpSp>
        <p:sp>
          <p:nvSpPr>
            <p:cNvPr id="10" name="Freeform 10"/>
            <p:cNvSpPr/>
            <p:nvPr/>
          </p:nvSpPr>
          <p:spPr>
            <a:xfrm>
              <a:off x="826053" y="649097"/>
              <a:ext cx="1580810" cy="1934723"/>
            </a:xfrm>
            <a:custGeom>
              <a:avLst/>
              <a:gdLst/>
              <a:ahLst/>
              <a:cxnLst/>
              <a:rect l="l" t="t" r="r" b="b"/>
              <a:pathLst>
                <a:path w="1580810" h="1934723">
                  <a:moveTo>
                    <a:pt x="0" y="0"/>
                  </a:moveTo>
                  <a:lnTo>
                    <a:pt x="1580811" y="0"/>
                  </a:lnTo>
                  <a:lnTo>
                    <a:pt x="1580811" y="1934723"/>
                  </a:lnTo>
                  <a:lnTo>
                    <a:pt x="0" y="1934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1" name="Group 11"/>
          <p:cNvGrpSpPr/>
          <p:nvPr/>
        </p:nvGrpSpPr>
        <p:grpSpPr>
          <a:xfrm>
            <a:off x="810233" y="1964771"/>
            <a:ext cx="2424688" cy="242468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DE"/>
            </a:solidFill>
            <a:ln w="38100" cap="sq">
              <a:solidFill>
                <a:srgbClr val="D4E8DE"/>
              </a:solidFill>
              <a:prstDash val="solid"/>
              <a:miter/>
            </a:ln>
          </p:spPr>
        </p:sp>
        <p:sp>
          <p:nvSpPr>
            <p:cNvPr id="13" name="TextBox 13"/>
            <p:cNvSpPr txBox="1"/>
            <p:nvPr/>
          </p:nvSpPr>
          <p:spPr>
            <a:xfrm>
              <a:off x="76200" y="57150"/>
              <a:ext cx="660400" cy="679450"/>
            </a:xfrm>
            <a:prstGeom prst="rect">
              <a:avLst/>
            </a:prstGeom>
          </p:spPr>
          <p:txBody>
            <a:bodyPr lIns="98990" tIns="98990" rIns="98990" bIns="98990" rtlCol="0" anchor="ctr"/>
            <a:lstStyle/>
            <a:p>
              <a:pPr algn="ctr">
                <a:lnSpc>
                  <a:spcPts val="1260"/>
                </a:lnSpc>
                <a:spcBef>
                  <a:spcPct val="0"/>
                </a:spcBef>
              </a:pPr>
              <a:endParaRPr/>
            </a:p>
          </p:txBody>
        </p:sp>
      </p:grpSp>
      <p:sp>
        <p:nvSpPr>
          <p:cNvPr id="14" name="Freeform 14"/>
          <p:cNvSpPr/>
          <p:nvPr/>
        </p:nvSpPr>
        <p:spPr>
          <a:xfrm>
            <a:off x="1444365" y="2573560"/>
            <a:ext cx="1156423" cy="1207111"/>
          </a:xfrm>
          <a:custGeom>
            <a:avLst/>
            <a:gdLst/>
            <a:ahLst/>
            <a:cxnLst/>
            <a:rect l="l" t="t" r="r" b="b"/>
            <a:pathLst>
              <a:path w="1156423" h="1207111">
                <a:moveTo>
                  <a:pt x="0" y="0"/>
                </a:moveTo>
                <a:lnTo>
                  <a:pt x="1156424" y="0"/>
                </a:lnTo>
                <a:lnTo>
                  <a:pt x="1156424" y="1207110"/>
                </a:lnTo>
                <a:lnTo>
                  <a:pt x="0" y="1207110"/>
                </a:lnTo>
                <a:lnTo>
                  <a:pt x="0" y="0"/>
                </a:lnTo>
                <a:close/>
              </a:path>
            </a:pathLst>
          </a:custGeom>
          <a:blipFill>
            <a:blip r:embed="rId4"/>
            <a:stretch>
              <a:fillRect l="-232047" t="-20552" b="-6291"/>
            </a:stretch>
          </a:blipFill>
        </p:spPr>
      </p:sp>
      <p:sp>
        <p:nvSpPr>
          <p:cNvPr id="15" name="TextBox 15"/>
          <p:cNvSpPr txBox="1"/>
          <p:nvPr/>
        </p:nvSpPr>
        <p:spPr>
          <a:xfrm>
            <a:off x="1028700" y="5169734"/>
            <a:ext cx="3584679" cy="438785"/>
          </a:xfrm>
          <a:prstGeom prst="rect">
            <a:avLst/>
          </a:prstGeom>
        </p:spPr>
        <p:txBody>
          <a:bodyPr lIns="0" tIns="0" rIns="0" bIns="0" rtlCol="0" anchor="t">
            <a:spAutoFit/>
          </a:bodyPr>
          <a:lstStyle/>
          <a:p>
            <a:pPr algn="l">
              <a:lnSpc>
                <a:spcPts val="3640"/>
              </a:lnSpc>
            </a:pPr>
            <a:r>
              <a:rPr lang="en-US" sz="2600" u="sng">
                <a:solidFill>
                  <a:srgbClr val="737373"/>
                </a:solidFill>
                <a:latin typeface=" Avenir Next Arabic"/>
                <a:ea typeface=" Avenir Next Arabic"/>
                <a:cs typeface=" Avenir Next Arabic"/>
                <a:sym typeface=" Avenir Next Arabic"/>
              </a:rPr>
              <a:t>Building Relationships</a:t>
            </a:r>
          </a:p>
        </p:txBody>
      </p:sp>
      <p:sp>
        <p:nvSpPr>
          <p:cNvPr id="16" name="TextBox 16"/>
          <p:cNvSpPr txBox="1"/>
          <p:nvPr/>
        </p:nvSpPr>
        <p:spPr>
          <a:xfrm>
            <a:off x="1028700" y="5952054"/>
            <a:ext cx="7163812" cy="2501265"/>
          </a:xfrm>
          <a:prstGeom prst="rect">
            <a:avLst/>
          </a:prstGeom>
        </p:spPr>
        <p:txBody>
          <a:bodyPr lIns="0" tIns="0" rIns="0" bIns="0" rtlCol="0" anchor="t">
            <a:spAutoFit/>
          </a:bodyPr>
          <a:lstStyle/>
          <a:p>
            <a:pPr algn="l">
              <a:lnSpc>
                <a:spcPts val="3360"/>
              </a:lnSpc>
            </a:pPr>
            <a:r>
              <a:rPr lang="en-US" sz="2400">
                <a:solidFill>
                  <a:srgbClr val="737373"/>
                </a:solidFill>
                <a:latin typeface=" Avenir Next Arabic"/>
                <a:ea typeface=" Avenir Next Arabic"/>
                <a:cs typeface=" Avenir Next Arabic"/>
                <a:sym typeface=" Avenir Next Arabic"/>
              </a:rPr>
              <a:t>We believe in building long-lasting relationships with our customers and partners by walking in  their shoes at every level of our business from sales to delivery.</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algn="l">
              <a:lnSpc>
                <a:spcPts val="3360"/>
              </a:lnSpc>
            </a:pPr>
            <a:r>
              <a:rPr lang="en-US" sz="2400">
                <a:solidFill>
                  <a:srgbClr val="737373"/>
                </a:solidFill>
                <a:latin typeface=" Avenir Next Arabic"/>
                <a:ea typeface=" Avenir Next Arabic"/>
                <a:cs typeface=" Avenir Next Arabic"/>
                <a:sym typeface=" Avenir Next Arabic"/>
              </a:rPr>
              <a:t>We strive to be a part of </a:t>
            </a:r>
            <a:r>
              <a:rPr lang="en-US" sz="2400" b="1">
                <a:solidFill>
                  <a:srgbClr val="A4A38C"/>
                </a:solidFill>
                <a:latin typeface=" Avenir Next Arabic Bold"/>
                <a:ea typeface=" Avenir Next Arabic Bold"/>
                <a:cs typeface=" Avenir Next Arabic Bold"/>
                <a:sym typeface=" Avenir Next Arabic Bold"/>
              </a:rPr>
              <a:t>your</a:t>
            </a:r>
            <a:r>
              <a:rPr lang="en-US" sz="2400">
                <a:solidFill>
                  <a:srgbClr val="737373"/>
                </a:solidFill>
                <a:latin typeface=" Avenir Next Arabic"/>
                <a:ea typeface=" Avenir Next Arabic"/>
                <a:cs typeface=" Avenir Next Arabic"/>
                <a:sym typeface=" Avenir Next Arabic"/>
              </a:rPr>
              <a:t> success story. </a:t>
            </a:r>
          </a:p>
        </p:txBody>
      </p:sp>
      <p:sp>
        <p:nvSpPr>
          <p:cNvPr id="17" name="TextBox 17"/>
          <p:cNvSpPr txBox="1"/>
          <p:nvPr/>
        </p:nvSpPr>
        <p:spPr>
          <a:xfrm>
            <a:off x="10095488" y="5095875"/>
            <a:ext cx="3584679" cy="438785"/>
          </a:xfrm>
          <a:prstGeom prst="rect">
            <a:avLst/>
          </a:prstGeom>
        </p:spPr>
        <p:txBody>
          <a:bodyPr lIns="0" tIns="0" rIns="0" bIns="0" rtlCol="0" anchor="t">
            <a:spAutoFit/>
          </a:bodyPr>
          <a:lstStyle/>
          <a:p>
            <a:pPr algn="l">
              <a:lnSpc>
                <a:spcPts val="3640"/>
              </a:lnSpc>
            </a:pPr>
            <a:r>
              <a:rPr lang="en-US" sz="2600" u="sng">
                <a:solidFill>
                  <a:srgbClr val="737373"/>
                </a:solidFill>
                <a:latin typeface=" Avenir Next Arabic"/>
                <a:ea typeface=" Avenir Next Arabic"/>
                <a:cs typeface=" Avenir Next Arabic"/>
                <a:sym typeface=" Avenir Next Arabic"/>
              </a:rPr>
              <a:t>Sustainability</a:t>
            </a:r>
          </a:p>
        </p:txBody>
      </p:sp>
      <p:sp>
        <p:nvSpPr>
          <p:cNvPr id="18" name="TextBox 18"/>
          <p:cNvSpPr txBox="1"/>
          <p:nvPr/>
        </p:nvSpPr>
        <p:spPr>
          <a:xfrm>
            <a:off x="10095488" y="5952054"/>
            <a:ext cx="7163812" cy="2920365"/>
          </a:xfrm>
          <a:prstGeom prst="rect">
            <a:avLst/>
          </a:prstGeom>
        </p:spPr>
        <p:txBody>
          <a:bodyPr lIns="0" tIns="0" rIns="0" bIns="0" rtlCol="0" anchor="t">
            <a:spAutoFit/>
          </a:bodyPr>
          <a:lstStyle/>
          <a:p>
            <a:pPr algn="l">
              <a:lnSpc>
                <a:spcPts val="3360"/>
              </a:lnSpc>
            </a:pPr>
            <a:r>
              <a:rPr lang="en-US" sz="2400">
                <a:solidFill>
                  <a:srgbClr val="737373"/>
                </a:solidFill>
                <a:latin typeface=" Avenir Next Arabic"/>
                <a:ea typeface=" Avenir Next Arabic"/>
                <a:cs typeface=" Avenir Next Arabic"/>
                <a:sym typeface=" Avenir Next Arabic"/>
              </a:rPr>
              <a:t>As a California Certified Green Business, we make every effort to reduce our environmental footprint. We believe we can save the planet by designing and building products with sustainable materials and manufacturing processes.  </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algn="l">
              <a:lnSpc>
                <a:spcPts val="3360"/>
              </a:lnSpc>
            </a:pPr>
            <a:r>
              <a:rPr lang="en-US" sz="2400">
                <a:solidFill>
                  <a:srgbClr val="737373"/>
                </a:solidFill>
                <a:latin typeface=" Avenir Next Arabic"/>
                <a:ea typeface=" Avenir Next Arabic"/>
                <a:cs typeface=" Avenir Next Arabic"/>
                <a:sym typeface=" Avenir Next Arabic"/>
              </a:rPr>
              <a:t>We love doing business with the </a:t>
            </a:r>
            <a:r>
              <a:rPr lang="en-US" sz="2400" b="1">
                <a:solidFill>
                  <a:srgbClr val="A4A38C"/>
                </a:solidFill>
                <a:latin typeface=" Avenir Next Arabic Bold"/>
                <a:ea typeface=" Avenir Next Arabic Bold"/>
                <a:cs typeface=" Avenir Next Arabic Bold"/>
                <a:sym typeface=" Avenir Next Arabic Bold"/>
              </a:rPr>
              <a:t>planet in mind</a:t>
            </a:r>
            <a:r>
              <a:rPr lang="en-US" sz="2400">
                <a:solidFill>
                  <a:srgbClr val="737373"/>
                </a:solidFill>
                <a:latin typeface=" Avenir Next Arabic"/>
                <a:ea typeface=" Avenir Next Arabic"/>
                <a:cs typeface=" Avenir Next Arabic"/>
                <a:sym typeface=" Avenir Next Arabic"/>
              </a:rPr>
              <a:t>. </a:t>
            </a:r>
          </a:p>
        </p:txBody>
      </p:sp>
      <p:sp>
        <p:nvSpPr>
          <p:cNvPr id="19" name="Freeform 19"/>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5"/>
            <a:stretch>
              <a:fillRect l="-6252" t="-16326" r="-3176" b="-13592"/>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97779"/>
            <a:ext cx="18313020" cy="702511"/>
            <a:chOff x="0" y="0"/>
            <a:chExt cx="6453117" cy="240251"/>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5" name="Freeform 5"/>
          <p:cNvSpPr/>
          <p:nvPr/>
        </p:nvSpPr>
        <p:spPr>
          <a:xfrm>
            <a:off x="10211372" y="1976120"/>
            <a:ext cx="7552796" cy="6334760"/>
          </a:xfrm>
          <a:custGeom>
            <a:avLst/>
            <a:gdLst/>
            <a:ahLst/>
            <a:cxnLst/>
            <a:rect l="l" t="t" r="r" b="b"/>
            <a:pathLst>
              <a:path w="7552796" h="6334760">
                <a:moveTo>
                  <a:pt x="0" y="0"/>
                </a:moveTo>
                <a:lnTo>
                  <a:pt x="7552796" y="0"/>
                </a:lnTo>
                <a:lnTo>
                  <a:pt x="7552796" y="6334760"/>
                </a:lnTo>
                <a:lnTo>
                  <a:pt x="0" y="6334760"/>
                </a:lnTo>
                <a:lnTo>
                  <a:pt x="0" y="0"/>
                </a:lnTo>
                <a:close/>
              </a:path>
            </a:pathLst>
          </a:custGeom>
          <a:blipFill>
            <a:blip r:embed="rId2"/>
            <a:stretch>
              <a:fillRect l="-8313" t="-762" r="-5942"/>
            </a:stretch>
          </a:blipFill>
        </p:spPr>
      </p:sp>
      <p:sp>
        <p:nvSpPr>
          <p:cNvPr id="6" name="TextBox 6"/>
          <p:cNvSpPr txBox="1"/>
          <p:nvPr/>
        </p:nvSpPr>
        <p:spPr>
          <a:xfrm>
            <a:off x="810233" y="747395"/>
            <a:ext cx="7382278"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Our Capabilities</a:t>
            </a:r>
          </a:p>
        </p:txBody>
      </p:sp>
      <p:sp>
        <p:nvSpPr>
          <p:cNvPr id="7" name="TextBox 7"/>
          <p:cNvSpPr txBox="1"/>
          <p:nvPr/>
        </p:nvSpPr>
        <p:spPr>
          <a:xfrm>
            <a:off x="810233" y="1928495"/>
            <a:ext cx="8472273" cy="5434965"/>
          </a:xfrm>
          <a:prstGeom prst="rect">
            <a:avLst/>
          </a:prstGeom>
        </p:spPr>
        <p:txBody>
          <a:bodyPr lIns="0" tIns="0" rIns="0" bIns="0" rtlCol="0" anchor="t">
            <a:spAutoFit/>
          </a:bodyPr>
          <a:lstStyle/>
          <a:p>
            <a:pPr marL="518162" lvl="1" indent="-259081" algn="l">
              <a:lnSpc>
                <a:spcPts val="3360"/>
              </a:lnSpc>
              <a:buFont typeface="Arial"/>
              <a:buChar char="•"/>
            </a:pPr>
            <a:r>
              <a:rPr lang="en-US" sz="2400">
                <a:solidFill>
                  <a:srgbClr val="737373"/>
                </a:solidFill>
                <a:latin typeface=" Avenir Next Arabic"/>
                <a:ea typeface=" Avenir Next Arabic"/>
                <a:cs typeface=" Avenir Next Arabic"/>
                <a:sym typeface=" Avenir Next Arabic"/>
              </a:rPr>
              <a:t>Customer </a:t>
            </a:r>
            <a:r>
              <a:rPr lang="en-US" sz="2400" b="1">
                <a:solidFill>
                  <a:srgbClr val="A4A38C"/>
                </a:solidFill>
                <a:latin typeface=" Avenir Next Arabic Bold"/>
                <a:ea typeface=" Avenir Next Arabic Bold"/>
                <a:cs typeface=" Avenir Next Arabic Bold"/>
                <a:sym typeface=" Avenir Next Arabic Bold"/>
              </a:rPr>
              <a:t>Unique Product Designs</a:t>
            </a:r>
            <a:r>
              <a:rPr lang="en-US" sz="2400">
                <a:solidFill>
                  <a:srgbClr val="737373"/>
                </a:solidFill>
                <a:latin typeface=" Avenir Next Arabic"/>
                <a:ea typeface=" Avenir Next Arabic"/>
                <a:cs typeface=" Avenir Next Arabic"/>
                <a:sym typeface=" Avenir Next Arabic"/>
              </a:rPr>
              <a:t> Based on Customer Requirements</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marL="518162" lvl="1" indent="-259081" algn="l">
              <a:lnSpc>
                <a:spcPts val="3360"/>
              </a:lnSpc>
              <a:buFont typeface="Arial"/>
              <a:buChar char="•"/>
            </a:pPr>
            <a:r>
              <a:rPr lang="en-US" sz="2400" b="1">
                <a:solidFill>
                  <a:srgbClr val="A4A38C"/>
                </a:solidFill>
                <a:latin typeface=" Avenir Next Arabic Bold"/>
                <a:ea typeface=" Avenir Next Arabic Bold"/>
                <a:cs typeface=" Avenir Next Arabic Bold"/>
                <a:sym typeface=" Avenir Next Arabic Bold"/>
              </a:rPr>
              <a:t>12 Year</a:t>
            </a:r>
            <a:r>
              <a:rPr lang="en-US" sz="2400">
                <a:solidFill>
                  <a:srgbClr val="737373"/>
                </a:solidFill>
                <a:latin typeface=" Avenir Next Arabic"/>
                <a:ea typeface=" Avenir Next Arabic"/>
                <a:cs typeface=" Avenir Next Arabic"/>
                <a:sym typeface=" Avenir Next Arabic"/>
              </a:rPr>
              <a:t> Structural Frame Warranty</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marL="518162" lvl="1" indent="-259081" algn="l">
              <a:lnSpc>
                <a:spcPts val="3360"/>
              </a:lnSpc>
              <a:buFont typeface="Arial"/>
              <a:buChar char="•"/>
            </a:pPr>
            <a:r>
              <a:rPr lang="en-US" sz="2400">
                <a:solidFill>
                  <a:srgbClr val="737373"/>
                </a:solidFill>
                <a:latin typeface=" Avenir Next Arabic"/>
                <a:ea typeface=" Avenir Next Arabic"/>
                <a:cs typeface=" Avenir Next Arabic"/>
                <a:sym typeface=" Avenir Next Arabic"/>
              </a:rPr>
              <a:t>Designed and Made in the USA</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marL="518162" lvl="1" indent="-259081" algn="l">
              <a:lnSpc>
                <a:spcPts val="3360"/>
              </a:lnSpc>
              <a:buFont typeface="Arial"/>
              <a:buChar char="•"/>
            </a:pPr>
            <a:r>
              <a:rPr lang="en-US" sz="2400">
                <a:solidFill>
                  <a:srgbClr val="737373"/>
                </a:solidFill>
                <a:latin typeface=" Avenir Next Arabic"/>
                <a:ea typeface=" Avenir Next Arabic"/>
                <a:cs typeface=" Avenir Next Arabic"/>
                <a:sym typeface=" Avenir Next Arabic"/>
              </a:rPr>
              <a:t>Use of Ergonomics, Yoga, </a:t>
            </a:r>
            <a:r>
              <a:rPr lang="en-US" sz="2400" b="1">
                <a:solidFill>
                  <a:srgbClr val="A4A38C"/>
                </a:solidFill>
                <a:latin typeface=" Avenir Next Arabic Bold"/>
                <a:ea typeface=" Avenir Next Arabic Bold"/>
                <a:cs typeface=" Avenir Next Arabic Bold"/>
                <a:sym typeface=" Avenir Next Arabic Bold"/>
              </a:rPr>
              <a:t>Sustainability</a:t>
            </a:r>
            <a:r>
              <a:rPr lang="en-US" sz="2400">
                <a:solidFill>
                  <a:srgbClr val="737373"/>
                </a:solidFill>
                <a:latin typeface=" Avenir Next Arabic"/>
                <a:ea typeface=" Avenir Next Arabic"/>
                <a:cs typeface=" Avenir Next Arabic"/>
                <a:sym typeface=" Avenir Next Arabic"/>
              </a:rPr>
              <a:t>, and Cleanability in Product Design</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marL="518162" lvl="1" indent="-259081" algn="l">
              <a:lnSpc>
                <a:spcPts val="3360"/>
              </a:lnSpc>
              <a:buFont typeface="Arial"/>
              <a:buChar char="•"/>
            </a:pPr>
            <a:r>
              <a:rPr lang="en-US" sz="2400" b="1">
                <a:solidFill>
                  <a:srgbClr val="A4A38C"/>
                </a:solidFill>
                <a:latin typeface=" Avenir Next Arabic Bold"/>
                <a:ea typeface=" Avenir Next Arabic Bold"/>
                <a:cs typeface=" Avenir Next Arabic Bold"/>
                <a:sym typeface=" Avenir Next Arabic Bold"/>
              </a:rPr>
              <a:t>White Glove Delivery</a:t>
            </a:r>
            <a:r>
              <a:rPr lang="en-US" sz="2400">
                <a:solidFill>
                  <a:srgbClr val="737373"/>
                </a:solidFill>
                <a:latin typeface=" Avenir Next Arabic"/>
                <a:ea typeface=" Avenir Next Arabic"/>
                <a:cs typeface=" Avenir Next Arabic"/>
                <a:sym typeface=" Avenir Next Arabic"/>
              </a:rPr>
              <a:t> Service &amp; Installation</a:t>
            </a:r>
          </a:p>
          <a:p>
            <a:pPr algn="l">
              <a:lnSpc>
                <a:spcPts val="3360"/>
              </a:lnSpc>
            </a:pPr>
            <a:endParaRPr lang="en-US" sz="2400">
              <a:solidFill>
                <a:srgbClr val="737373"/>
              </a:solidFill>
              <a:latin typeface=" Avenir Next Arabic"/>
              <a:ea typeface=" Avenir Next Arabic"/>
              <a:cs typeface=" Avenir Next Arabic"/>
              <a:sym typeface=" Avenir Next Arabic"/>
            </a:endParaRPr>
          </a:p>
          <a:p>
            <a:pPr marL="518162" lvl="1" indent="-259081" algn="l">
              <a:lnSpc>
                <a:spcPts val="3360"/>
              </a:lnSpc>
              <a:buFont typeface="Arial"/>
              <a:buChar char="•"/>
            </a:pPr>
            <a:r>
              <a:rPr lang="en-US" sz="2400">
                <a:solidFill>
                  <a:srgbClr val="737373"/>
                </a:solidFill>
                <a:latin typeface=" Avenir Next Arabic"/>
                <a:ea typeface=" Avenir Next Arabic"/>
                <a:cs typeface=" Avenir Next Arabic"/>
                <a:sym typeface=" Avenir Next Arabic"/>
              </a:rPr>
              <a:t>Excellent Customer Service and Communication</a:t>
            </a:r>
          </a:p>
        </p:txBody>
      </p:sp>
      <p:sp>
        <p:nvSpPr>
          <p:cNvPr id="8" name="Freeform 8"/>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3"/>
            <a:stretch>
              <a:fillRect l="-6252" t="-16326" r="-3176" b="-13592"/>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97779"/>
            <a:ext cx="18326311" cy="715802"/>
            <a:chOff x="0" y="0"/>
            <a:chExt cx="6453117" cy="240251"/>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5" name="TextBox 5"/>
          <p:cNvSpPr txBox="1"/>
          <p:nvPr/>
        </p:nvSpPr>
        <p:spPr>
          <a:xfrm>
            <a:off x="810233" y="747395"/>
            <a:ext cx="7382278"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Our Products: Dining Chairs*</a:t>
            </a:r>
          </a:p>
        </p:txBody>
      </p:sp>
      <p:sp>
        <p:nvSpPr>
          <p:cNvPr id="6" name="TextBox 6"/>
          <p:cNvSpPr txBox="1"/>
          <p:nvPr/>
        </p:nvSpPr>
        <p:spPr>
          <a:xfrm>
            <a:off x="779890" y="8823324"/>
            <a:ext cx="16088513" cy="330201"/>
          </a:xfrm>
          <a:prstGeom prst="rect">
            <a:avLst/>
          </a:prstGeom>
        </p:spPr>
        <p:txBody>
          <a:bodyPr lIns="0" tIns="0" rIns="0" bIns="0" rtlCol="0" anchor="t">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chairs, please visit our website. For custom orders or more information please contact us at sales@auraseating.com</a:t>
            </a:r>
          </a:p>
        </p:txBody>
      </p:sp>
      <p:sp>
        <p:nvSpPr>
          <p:cNvPr id="7" name="Freeform 7"/>
          <p:cNvSpPr/>
          <p:nvPr/>
        </p:nvSpPr>
        <p:spPr>
          <a:xfrm>
            <a:off x="4595122" y="2106445"/>
            <a:ext cx="2044315" cy="2507751"/>
          </a:xfrm>
          <a:custGeom>
            <a:avLst/>
            <a:gdLst/>
            <a:ahLst/>
            <a:cxnLst/>
            <a:rect l="l" t="t" r="r" b="b"/>
            <a:pathLst>
              <a:path w="2044315" h="2507751">
                <a:moveTo>
                  <a:pt x="0" y="0"/>
                </a:moveTo>
                <a:lnTo>
                  <a:pt x="2044316" y="0"/>
                </a:lnTo>
                <a:lnTo>
                  <a:pt x="2044316" y="2507751"/>
                </a:lnTo>
                <a:lnTo>
                  <a:pt x="0" y="2507751"/>
                </a:lnTo>
                <a:lnTo>
                  <a:pt x="0" y="0"/>
                </a:lnTo>
                <a:close/>
              </a:path>
            </a:pathLst>
          </a:custGeom>
          <a:blipFill>
            <a:blip r:embed="rId2"/>
            <a:stretch>
              <a:fillRect l="-18153" t="-16738" r="-18479" b="-13725"/>
            </a:stretch>
          </a:blipFill>
        </p:spPr>
      </p:sp>
      <p:sp>
        <p:nvSpPr>
          <p:cNvPr id="8" name="Freeform 8"/>
          <p:cNvSpPr/>
          <p:nvPr/>
        </p:nvSpPr>
        <p:spPr>
          <a:xfrm>
            <a:off x="869287" y="1967715"/>
            <a:ext cx="1980593" cy="2632146"/>
          </a:xfrm>
          <a:custGeom>
            <a:avLst/>
            <a:gdLst/>
            <a:ahLst/>
            <a:cxnLst/>
            <a:rect l="l" t="t" r="r" b="b"/>
            <a:pathLst>
              <a:path w="1980593" h="2632146">
                <a:moveTo>
                  <a:pt x="0" y="0"/>
                </a:moveTo>
                <a:lnTo>
                  <a:pt x="1980594" y="0"/>
                </a:lnTo>
                <a:lnTo>
                  <a:pt x="1980594" y="2632146"/>
                </a:lnTo>
                <a:lnTo>
                  <a:pt x="0" y="2632146"/>
                </a:lnTo>
                <a:lnTo>
                  <a:pt x="0" y="0"/>
                </a:lnTo>
                <a:close/>
              </a:path>
            </a:pathLst>
          </a:custGeom>
          <a:blipFill>
            <a:blip r:embed="rId3"/>
            <a:stretch>
              <a:fillRect l="-42043" t="-17696" r="-44096" b="-12387"/>
            </a:stretch>
          </a:blipFill>
        </p:spPr>
      </p:sp>
      <p:sp>
        <p:nvSpPr>
          <p:cNvPr id="9" name="Freeform 9"/>
          <p:cNvSpPr/>
          <p:nvPr/>
        </p:nvSpPr>
        <p:spPr>
          <a:xfrm>
            <a:off x="8322652" y="2106445"/>
            <a:ext cx="1978703" cy="2507751"/>
          </a:xfrm>
          <a:custGeom>
            <a:avLst/>
            <a:gdLst/>
            <a:ahLst/>
            <a:cxnLst/>
            <a:rect l="l" t="t" r="r" b="b"/>
            <a:pathLst>
              <a:path w="1978703" h="2507751">
                <a:moveTo>
                  <a:pt x="0" y="0"/>
                </a:moveTo>
                <a:lnTo>
                  <a:pt x="1978702" y="0"/>
                </a:lnTo>
                <a:lnTo>
                  <a:pt x="1978702" y="2507751"/>
                </a:lnTo>
                <a:lnTo>
                  <a:pt x="0" y="2507751"/>
                </a:lnTo>
                <a:lnTo>
                  <a:pt x="0" y="0"/>
                </a:lnTo>
                <a:close/>
              </a:path>
            </a:pathLst>
          </a:custGeom>
          <a:blipFill>
            <a:blip r:embed="rId4"/>
            <a:stretch>
              <a:fillRect l="-13428" t="-10253" r="-15035" b="-10595"/>
            </a:stretch>
          </a:blipFill>
        </p:spPr>
      </p:sp>
      <p:sp>
        <p:nvSpPr>
          <p:cNvPr id="10" name="Freeform 10"/>
          <p:cNvSpPr/>
          <p:nvPr/>
        </p:nvSpPr>
        <p:spPr>
          <a:xfrm>
            <a:off x="12044429" y="1967715"/>
            <a:ext cx="1880732" cy="2646481"/>
          </a:xfrm>
          <a:custGeom>
            <a:avLst/>
            <a:gdLst/>
            <a:ahLst/>
            <a:cxnLst/>
            <a:rect l="l" t="t" r="r" b="b"/>
            <a:pathLst>
              <a:path w="1880732" h="2646481">
                <a:moveTo>
                  <a:pt x="0" y="0"/>
                </a:moveTo>
                <a:lnTo>
                  <a:pt x="1880732" y="0"/>
                </a:lnTo>
                <a:lnTo>
                  <a:pt x="1880732" y="2646481"/>
                </a:lnTo>
                <a:lnTo>
                  <a:pt x="0" y="2646481"/>
                </a:lnTo>
                <a:lnTo>
                  <a:pt x="0" y="0"/>
                </a:lnTo>
                <a:close/>
              </a:path>
            </a:pathLst>
          </a:custGeom>
          <a:blipFill>
            <a:blip r:embed="rId5"/>
            <a:stretch>
              <a:fillRect l="-20988" t="-17814" r="-20095" b="-15867"/>
            </a:stretch>
          </a:blipFill>
        </p:spPr>
      </p:sp>
      <p:sp>
        <p:nvSpPr>
          <p:cNvPr id="11" name="Freeform 11"/>
          <p:cNvSpPr/>
          <p:nvPr/>
        </p:nvSpPr>
        <p:spPr>
          <a:xfrm>
            <a:off x="15576619" y="1967715"/>
            <a:ext cx="1943713" cy="2632146"/>
          </a:xfrm>
          <a:custGeom>
            <a:avLst/>
            <a:gdLst/>
            <a:ahLst/>
            <a:cxnLst/>
            <a:rect l="l" t="t" r="r" b="b"/>
            <a:pathLst>
              <a:path w="1943713" h="2632146">
                <a:moveTo>
                  <a:pt x="0" y="0"/>
                </a:moveTo>
                <a:lnTo>
                  <a:pt x="1943713" y="0"/>
                </a:lnTo>
                <a:lnTo>
                  <a:pt x="1943713" y="2632146"/>
                </a:lnTo>
                <a:lnTo>
                  <a:pt x="0" y="2632146"/>
                </a:lnTo>
                <a:lnTo>
                  <a:pt x="0" y="0"/>
                </a:lnTo>
                <a:close/>
              </a:path>
            </a:pathLst>
          </a:custGeom>
          <a:blipFill>
            <a:blip r:embed="rId6"/>
            <a:stretch>
              <a:fillRect l="-34809" r="-45748"/>
            </a:stretch>
          </a:blipFill>
        </p:spPr>
      </p:sp>
      <p:sp>
        <p:nvSpPr>
          <p:cNvPr id="12" name="Freeform 12"/>
          <p:cNvSpPr/>
          <p:nvPr/>
        </p:nvSpPr>
        <p:spPr>
          <a:xfrm>
            <a:off x="4595122" y="5390265"/>
            <a:ext cx="2044315" cy="2536344"/>
          </a:xfrm>
          <a:custGeom>
            <a:avLst/>
            <a:gdLst/>
            <a:ahLst/>
            <a:cxnLst/>
            <a:rect l="l" t="t" r="r" b="b"/>
            <a:pathLst>
              <a:path w="2044315" h="2536344">
                <a:moveTo>
                  <a:pt x="0" y="0"/>
                </a:moveTo>
                <a:lnTo>
                  <a:pt x="2044316" y="0"/>
                </a:lnTo>
                <a:lnTo>
                  <a:pt x="2044316" y="2536343"/>
                </a:lnTo>
                <a:lnTo>
                  <a:pt x="0" y="2536343"/>
                </a:lnTo>
                <a:lnTo>
                  <a:pt x="0" y="0"/>
                </a:lnTo>
                <a:close/>
              </a:path>
            </a:pathLst>
          </a:custGeom>
          <a:blipFill>
            <a:blip r:embed="rId7"/>
            <a:stretch>
              <a:fillRect l="-10533" t="-11326" r="-12045" b="-11596"/>
            </a:stretch>
          </a:blipFill>
        </p:spPr>
      </p:sp>
      <p:sp>
        <p:nvSpPr>
          <p:cNvPr id="13" name="Freeform 13"/>
          <p:cNvSpPr/>
          <p:nvPr/>
        </p:nvSpPr>
        <p:spPr>
          <a:xfrm>
            <a:off x="869287" y="5321157"/>
            <a:ext cx="1893005" cy="2674559"/>
          </a:xfrm>
          <a:custGeom>
            <a:avLst/>
            <a:gdLst/>
            <a:ahLst/>
            <a:cxnLst/>
            <a:rect l="l" t="t" r="r" b="b"/>
            <a:pathLst>
              <a:path w="1893005" h="2674559">
                <a:moveTo>
                  <a:pt x="0" y="0"/>
                </a:moveTo>
                <a:lnTo>
                  <a:pt x="1893005" y="0"/>
                </a:lnTo>
                <a:lnTo>
                  <a:pt x="1893005" y="2674559"/>
                </a:lnTo>
                <a:lnTo>
                  <a:pt x="0" y="2674559"/>
                </a:lnTo>
                <a:lnTo>
                  <a:pt x="0" y="0"/>
                </a:lnTo>
                <a:close/>
              </a:path>
            </a:pathLst>
          </a:custGeom>
          <a:blipFill>
            <a:blip r:embed="rId8"/>
            <a:stretch>
              <a:fillRect l="-14717" t="-15075" r="-17017" b="-14648"/>
            </a:stretch>
          </a:blipFill>
        </p:spPr>
      </p:sp>
      <p:sp>
        <p:nvSpPr>
          <p:cNvPr id="14" name="Freeform 14"/>
          <p:cNvSpPr/>
          <p:nvPr/>
        </p:nvSpPr>
        <p:spPr>
          <a:xfrm>
            <a:off x="8307087" y="5321157"/>
            <a:ext cx="2126620" cy="2546470"/>
          </a:xfrm>
          <a:custGeom>
            <a:avLst/>
            <a:gdLst/>
            <a:ahLst/>
            <a:cxnLst/>
            <a:rect l="l" t="t" r="r" b="b"/>
            <a:pathLst>
              <a:path w="2126620" h="2546470">
                <a:moveTo>
                  <a:pt x="0" y="0"/>
                </a:moveTo>
                <a:lnTo>
                  <a:pt x="2126621" y="0"/>
                </a:lnTo>
                <a:lnTo>
                  <a:pt x="2126621" y="2546470"/>
                </a:lnTo>
                <a:lnTo>
                  <a:pt x="0" y="2546470"/>
                </a:lnTo>
                <a:lnTo>
                  <a:pt x="0" y="0"/>
                </a:lnTo>
                <a:close/>
              </a:path>
            </a:pathLst>
          </a:custGeom>
          <a:blipFill>
            <a:blip r:embed="rId9"/>
            <a:stretch>
              <a:fillRect l="-14019" t="-28973" r="-6474" b="-21779"/>
            </a:stretch>
          </a:blipFill>
        </p:spPr>
      </p:sp>
      <p:sp>
        <p:nvSpPr>
          <p:cNvPr id="15" name="Freeform 15"/>
          <p:cNvSpPr/>
          <p:nvPr/>
        </p:nvSpPr>
        <p:spPr>
          <a:xfrm>
            <a:off x="12044429" y="5390265"/>
            <a:ext cx="1753666" cy="2536344"/>
          </a:xfrm>
          <a:custGeom>
            <a:avLst/>
            <a:gdLst/>
            <a:ahLst/>
            <a:cxnLst/>
            <a:rect l="l" t="t" r="r" b="b"/>
            <a:pathLst>
              <a:path w="1753666" h="2536344">
                <a:moveTo>
                  <a:pt x="0" y="0"/>
                </a:moveTo>
                <a:lnTo>
                  <a:pt x="1753666" y="0"/>
                </a:lnTo>
                <a:lnTo>
                  <a:pt x="1753666" y="2536343"/>
                </a:lnTo>
                <a:lnTo>
                  <a:pt x="0" y="2536343"/>
                </a:lnTo>
                <a:lnTo>
                  <a:pt x="0" y="0"/>
                </a:lnTo>
                <a:close/>
              </a:path>
            </a:pathLst>
          </a:custGeom>
          <a:blipFill>
            <a:blip r:embed="rId10"/>
            <a:stretch>
              <a:fillRect l="-10645" r="-8229"/>
            </a:stretch>
          </a:blipFill>
        </p:spPr>
      </p:sp>
      <p:sp>
        <p:nvSpPr>
          <p:cNvPr id="16" name="Freeform 16"/>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11"/>
            <a:stretch>
              <a:fillRect l="-6252" t="-16326" r="-3176" b="-13592"/>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97779"/>
            <a:ext cx="18299729" cy="715802"/>
            <a:chOff x="0" y="0"/>
            <a:chExt cx="6453117" cy="240251"/>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5" name="TextBox 5"/>
          <p:cNvSpPr txBox="1"/>
          <p:nvPr/>
        </p:nvSpPr>
        <p:spPr>
          <a:xfrm>
            <a:off x="810233" y="747395"/>
            <a:ext cx="11313699"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Our Products: Lounge &amp; Waiting Room Chairs*</a:t>
            </a:r>
          </a:p>
        </p:txBody>
      </p:sp>
      <p:sp>
        <p:nvSpPr>
          <p:cNvPr id="6" name="TextBox 6"/>
          <p:cNvSpPr txBox="1"/>
          <p:nvPr/>
        </p:nvSpPr>
        <p:spPr>
          <a:xfrm>
            <a:off x="779890" y="8823324"/>
            <a:ext cx="16088513" cy="330201"/>
          </a:xfrm>
          <a:prstGeom prst="rect">
            <a:avLst/>
          </a:prstGeom>
        </p:spPr>
        <p:txBody>
          <a:bodyPr lIns="0" tIns="0" rIns="0" bIns="0" rtlCol="0" anchor="t">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chairs, please visit our website. For custom orders or more information please contact us at sales@auraseating.com</a:t>
            </a:r>
          </a:p>
        </p:txBody>
      </p:sp>
      <p:sp>
        <p:nvSpPr>
          <p:cNvPr id="7" name="Freeform 7"/>
          <p:cNvSpPr/>
          <p:nvPr/>
        </p:nvSpPr>
        <p:spPr>
          <a:xfrm flipH="1">
            <a:off x="810233" y="2106445"/>
            <a:ext cx="2289217" cy="2487212"/>
          </a:xfrm>
          <a:custGeom>
            <a:avLst/>
            <a:gdLst/>
            <a:ahLst/>
            <a:cxnLst/>
            <a:rect l="l" t="t" r="r" b="b"/>
            <a:pathLst>
              <a:path w="2289217" h="2487212">
                <a:moveTo>
                  <a:pt x="2289217" y="0"/>
                </a:moveTo>
                <a:lnTo>
                  <a:pt x="0" y="0"/>
                </a:lnTo>
                <a:lnTo>
                  <a:pt x="0" y="2487213"/>
                </a:lnTo>
                <a:lnTo>
                  <a:pt x="2289217" y="2487213"/>
                </a:lnTo>
                <a:lnTo>
                  <a:pt x="2289217" y="0"/>
                </a:lnTo>
                <a:close/>
              </a:path>
            </a:pathLst>
          </a:custGeom>
          <a:blipFill>
            <a:blip r:embed="rId2"/>
            <a:stretch>
              <a:fillRect l="-23710" r="-21154"/>
            </a:stretch>
          </a:blipFill>
        </p:spPr>
      </p:sp>
      <p:sp>
        <p:nvSpPr>
          <p:cNvPr id="8" name="Freeform 8"/>
          <p:cNvSpPr/>
          <p:nvPr/>
        </p:nvSpPr>
        <p:spPr>
          <a:xfrm flipH="1">
            <a:off x="4441389" y="5537193"/>
            <a:ext cx="2508366" cy="2239312"/>
          </a:xfrm>
          <a:custGeom>
            <a:avLst/>
            <a:gdLst/>
            <a:ahLst/>
            <a:cxnLst/>
            <a:rect l="l" t="t" r="r" b="b"/>
            <a:pathLst>
              <a:path w="2508366" h="2239312">
                <a:moveTo>
                  <a:pt x="2508366" y="0"/>
                </a:moveTo>
                <a:lnTo>
                  <a:pt x="0" y="0"/>
                </a:lnTo>
                <a:lnTo>
                  <a:pt x="0" y="2239313"/>
                </a:lnTo>
                <a:lnTo>
                  <a:pt x="2508366" y="2239313"/>
                </a:lnTo>
                <a:lnTo>
                  <a:pt x="2508366" y="0"/>
                </a:lnTo>
                <a:close/>
              </a:path>
            </a:pathLst>
          </a:custGeom>
          <a:blipFill>
            <a:blip r:embed="rId3"/>
            <a:stretch>
              <a:fillRect l="-30733" t="-9029" r="-25191" b="-7336"/>
            </a:stretch>
          </a:blipFill>
        </p:spPr>
      </p:sp>
      <p:sp>
        <p:nvSpPr>
          <p:cNvPr id="9" name="Freeform 9"/>
          <p:cNvSpPr/>
          <p:nvPr/>
        </p:nvSpPr>
        <p:spPr>
          <a:xfrm flipH="1">
            <a:off x="4645890" y="2149772"/>
            <a:ext cx="2303865" cy="2400559"/>
          </a:xfrm>
          <a:custGeom>
            <a:avLst/>
            <a:gdLst/>
            <a:ahLst/>
            <a:cxnLst/>
            <a:rect l="l" t="t" r="r" b="b"/>
            <a:pathLst>
              <a:path w="2303865" h="2400559">
                <a:moveTo>
                  <a:pt x="2303865" y="0"/>
                </a:moveTo>
                <a:lnTo>
                  <a:pt x="0" y="0"/>
                </a:lnTo>
                <a:lnTo>
                  <a:pt x="0" y="2400559"/>
                </a:lnTo>
                <a:lnTo>
                  <a:pt x="2303865" y="2400559"/>
                </a:lnTo>
                <a:lnTo>
                  <a:pt x="2303865" y="0"/>
                </a:lnTo>
                <a:close/>
              </a:path>
            </a:pathLst>
          </a:custGeom>
          <a:blipFill>
            <a:blip r:embed="rId4"/>
            <a:stretch>
              <a:fillRect l="-41681" t="-14630" r="-44834" b="-4629"/>
            </a:stretch>
          </a:blipFill>
        </p:spPr>
      </p:sp>
      <p:sp>
        <p:nvSpPr>
          <p:cNvPr id="10" name="Freeform 10"/>
          <p:cNvSpPr/>
          <p:nvPr/>
        </p:nvSpPr>
        <p:spPr>
          <a:xfrm>
            <a:off x="15575504" y="2106445"/>
            <a:ext cx="2204292" cy="2487212"/>
          </a:xfrm>
          <a:custGeom>
            <a:avLst/>
            <a:gdLst/>
            <a:ahLst/>
            <a:cxnLst/>
            <a:rect l="l" t="t" r="r" b="b"/>
            <a:pathLst>
              <a:path w="2204292" h="2487212">
                <a:moveTo>
                  <a:pt x="0" y="0"/>
                </a:moveTo>
                <a:lnTo>
                  <a:pt x="2204292" y="0"/>
                </a:lnTo>
                <a:lnTo>
                  <a:pt x="2204292" y="2487213"/>
                </a:lnTo>
                <a:lnTo>
                  <a:pt x="0" y="2487213"/>
                </a:lnTo>
                <a:lnTo>
                  <a:pt x="0" y="0"/>
                </a:lnTo>
                <a:close/>
              </a:path>
            </a:pathLst>
          </a:custGeom>
          <a:blipFill>
            <a:blip r:embed="rId5"/>
            <a:stretch>
              <a:fillRect/>
            </a:stretch>
          </a:blipFill>
        </p:spPr>
      </p:sp>
      <p:sp>
        <p:nvSpPr>
          <p:cNvPr id="11" name="Freeform 11"/>
          <p:cNvSpPr/>
          <p:nvPr/>
        </p:nvSpPr>
        <p:spPr>
          <a:xfrm>
            <a:off x="882309" y="5411890"/>
            <a:ext cx="2145064" cy="2489918"/>
          </a:xfrm>
          <a:custGeom>
            <a:avLst/>
            <a:gdLst/>
            <a:ahLst/>
            <a:cxnLst/>
            <a:rect l="l" t="t" r="r" b="b"/>
            <a:pathLst>
              <a:path w="2145064" h="2489918">
                <a:moveTo>
                  <a:pt x="0" y="0"/>
                </a:moveTo>
                <a:lnTo>
                  <a:pt x="2145065" y="0"/>
                </a:lnTo>
                <a:lnTo>
                  <a:pt x="2145065" y="2489919"/>
                </a:lnTo>
                <a:lnTo>
                  <a:pt x="0" y="2489919"/>
                </a:lnTo>
                <a:lnTo>
                  <a:pt x="0" y="0"/>
                </a:lnTo>
                <a:close/>
              </a:path>
            </a:pathLst>
          </a:custGeom>
          <a:blipFill>
            <a:blip r:embed="rId6"/>
            <a:stretch>
              <a:fillRect l="-31262" t="-29087" r="-26260" b="-12827"/>
            </a:stretch>
          </a:blipFill>
        </p:spPr>
      </p:sp>
      <p:sp>
        <p:nvSpPr>
          <p:cNvPr id="12" name="Freeform 12"/>
          <p:cNvSpPr/>
          <p:nvPr/>
        </p:nvSpPr>
        <p:spPr>
          <a:xfrm>
            <a:off x="8192397" y="1879952"/>
            <a:ext cx="2659576" cy="2971594"/>
          </a:xfrm>
          <a:custGeom>
            <a:avLst/>
            <a:gdLst/>
            <a:ahLst/>
            <a:cxnLst/>
            <a:rect l="l" t="t" r="r" b="b"/>
            <a:pathLst>
              <a:path w="2659576" h="2971594">
                <a:moveTo>
                  <a:pt x="0" y="0"/>
                </a:moveTo>
                <a:lnTo>
                  <a:pt x="2659576" y="0"/>
                </a:lnTo>
                <a:lnTo>
                  <a:pt x="2659576" y="2971594"/>
                </a:lnTo>
                <a:lnTo>
                  <a:pt x="0" y="2971594"/>
                </a:lnTo>
                <a:lnTo>
                  <a:pt x="0" y="0"/>
                </a:lnTo>
                <a:close/>
              </a:path>
            </a:pathLst>
          </a:custGeom>
          <a:blipFill>
            <a:blip r:embed="rId7"/>
            <a:stretch>
              <a:fillRect/>
            </a:stretch>
          </a:blipFill>
        </p:spPr>
      </p:sp>
      <p:sp>
        <p:nvSpPr>
          <p:cNvPr id="13" name="Freeform 13"/>
          <p:cNvSpPr/>
          <p:nvPr/>
        </p:nvSpPr>
        <p:spPr>
          <a:xfrm>
            <a:off x="11568134" y="1935616"/>
            <a:ext cx="2658042" cy="2658042"/>
          </a:xfrm>
          <a:custGeom>
            <a:avLst/>
            <a:gdLst/>
            <a:ahLst/>
            <a:cxnLst/>
            <a:rect l="l" t="t" r="r" b="b"/>
            <a:pathLst>
              <a:path w="2658042" h="2658042">
                <a:moveTo>
                  <a:pt x="0" y="0"/>
                </a:moveTo>
                <a:lnTo>
                  <a:pt x="2658042" y="0"/>
                </a:lnTo>
                <a:lnTo>
                  <a:pt x="2658042" y="2658042"/>
                </a:lnTo>
                <a:lnTo>
                  <a:pt x="0" y="2658042"/>
                </a:lnTo>
                <a:lnTo>
                  <a:pt x="0" y="0"/>
                </a:lnTo>
                <a:close/>
              </a:path>
            </a:pathLst>
          </a:custGeom>
          <a:blipFill>
            <a:blip r:embed="rId8"/>
            <a:stretch>
              <a:fillRect/>
            </a:stretch>
          </a:blipFill>
        </p:spPr>
      </p:sp>
      <p:sp>
        <p:nvSpPr>
          <p:cNvPr id="14" name="Freeform 14"/>
          <p:cNvSpPr/>
          <p:nvPr/>
        </p:nvSpPr>
        <p:spPr>
          <a:xfrm>
            <a:off x="8506244" y="5537193"/>
            <a:ext cx="2074417" cy="2487212"/>
          </a:xfrm>
          <a:custGeom>
            <a:avLst/>
            <a:gdLst/>
            <a:ahLst/>
            <a:cxnLst/>
            <a:rect l="l" t="t" r="r" b="b"/>
            <a:pathLst>
              <a:path w="2074417" h="2487212">
                <a:moveTo>
                  <a:pt x="0" y="0"/>
                </a:moveTo>
                <a:lnTo>
                  <a:pt x="2074417" y="0"/>
                </a:lnTo>
                <a:lnTo>
                  <a:pt x="2074417" y="2487213"/>
                </a:lnTo>
                <a:lnTo>
                  <a:pt x="0" y="2487213"/>
                </a:lnTo>
                <a:lnTo>
                  <a:pt x="0" y="0"/>
                </a:lnTo>
                <a:close/>
              </a:path>
            </a:pathLst>
          </a:custGeom>
          <a:blipFill>
            <a:blip r:embed="rId9"/>
            <a:stretch>
              <a:fillRect l="-21221" t="-13694" r="-10033" b="-12316"/>
            </a:stretch>
          </a:blipFill>
        </p:spPr>
      </p:sp>
      <p:sp>
        <p:nvSpPr>
          <p:cNvPr id="15" name="Freeform 15"/>
          <p:cNvSpPr/>
          <p:nvPr/>
        </p:nvSpPr>
        <p:spPr>
          <a:xfrm>
            <a:off x="11976005" y="5537193"/>
            <a:ext cx="1842300" cy="2487212"/>
          </a:xfrm>
          <a:custGeom>
            <a:avLst/>
            <a:gdLst/>
            <a:ahLst/>
            <a:cxnLst/>
            <a:rect l="l" t="t" r="r" b="b"/>
            <a:pathLst>
              <a:path w="1842300" h="2487212">
                <a:moveTo>
                  <a:pt x="0" y="0"/>
                </a:moveTo>
                <a:lnTo>
                  <a:pt x="1842300" y="0"/>
                </a:lnTo>
                <a:lnTo>
                  <a:pt x="1842300" y="2487213"/>
                </a:lnTo>
                <a:lnTo>
                  <a:pt x="0" y="2487213"/>
                </a:lnTo>
                <a:lnTo>
                  <a:pt x="0" y="0"/>
                </a:lnTo>
                <a:close/>
              </a:path>
            </a:pathLst>
          </a:custGeom>
          <a:blipFill>
            <a:blip r:embed="rId10"/>
            <a:stretch>
              <a:fillRect l="-12814" t="-8409" r="-14360" b="-6468"/>
            </a:stretch>
          </a:blipFill>
        </p:spPr>
      </p:sp>
      <p:sp>
        <p:nvSpPr>
          <p:cNvPr id="16" name="Freeform 16"/>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11"/>
            <a:stretch>
              <a:fillRect l="-6252" t="-16326" r="-3176" b="-13592"/>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942" y="9597779"/>
            <a:ext cx="18512380" cy="689221"/>
            <a:chOff x="0" y="0"/>
            <a:chExt cx="6453117" cy="240251"/>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5" name="TextBox 5"/>
          <p:cNvSpPr txBox="1"/>
          <p:nvPr/>
        </p:nvSpPr>
        <p:spPr>
          <a:xfrm>
            <a:off x="810233" y="747395"/>
            <a:ext cx="7382278"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Our Products: Tables*</a:t>
            </a:r>
          </a:p>
        </p:txBody>
      </p:sp>
      <p:sp>
        <p:nvSpPr>
          <p:cNvPr id="6" name="TextBox 6"/>
          <p:cNvSpPr txBox="1"/>
          <p:nvPr/>
        </p:nvSpPr>
        <p:spPr>
          <a:xfrm>
            <a:off x="779890" y="8823324"/>
            <a:ext cx="16088513" cy="330201"/>
          </a:xfrm>
          <a:prstGeom prst="rect">
            <a:avLst/>
          </a:prstGeom>
        </p:spPr>
        <p:txBody>
          <a:bodyPr lIns="0" tIns="0" rIns="0" bIns="0" rtlCol="0" anchor="t">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tables, please visit our website. For custom orders or more information please contact us at sales@auraseating.com</a:t>
            </a:r>
          </a:p>
        </p:txBody>
      </p:sp>
      <p:sp>
        <p:nvSpPr>
          <p:cNvPr id="7" name="Freeform 7"/>
          <p:cNvSpPr/>
          <p:nvPr/>
        </p:nvSpPr>
        <p:spPr>
          <a:xfrm>
            <a:off x="2010782" y="2106445"/>
            <a:ext cx="3347177" cy="2568243"/>
          </a:xfrm>
          <a:custGeom>
            <a:avLst/>
            <a:gdLst/>
            <a:ahLst/>
            <a:cxnLst/>
            <a:rect l="l" t="t" r="r" b="b"/>
            <a:pathLst>
              <a:path w="3347177" h="2568243">
                <a:moveTo>
                  <a:pt x="0" y="0"/>
                </a:moveTo>
                <a:lnTo>
                  <a:pt x="3347177" y="0"/>
                </a:lnTo>
                <a:lnTo>
                  <a:pt x="3347177" y="2568243"/>
                </a:lnTo>
                <a:lnTo>
                  <a:pt x="0" y="2568243"/>
                </a:lnTo>
                <a:lnTo>
                  <a:pt x="0" y="0"/>
                </a:lnTo>
                <a:close/>
              </a:path>
            </a:pathLst>
          </a:custGeom>
          <a:blipFill>
            <a:blip r:embed="rId2"/>
            <a:stretch>
              <a:fillRect t="-30329"/>
            </a:stretch>
          </a:blipFill>
        </p:spPr>
      </p:sp>
      <p:sp>
        <p:nvSpPr>
          <p:cNvPr id="8" name="Freeform 8"/>
          <p:cNvSpPr/>
          <p:nvPr/>
        </p:nvSpPr>
        <p:spPr>
          <a:xfrm>
            <a:off x="7489338" y="2106445"/>
            <a:ext cx="3446296" cy="2419712"/>
          </a:xfrm>
          <a:custGeom>
            <a:avLst/>
            <a:gdLst/>
            <a:ahLst/>
            <a:cxnLst/>
            <a:rect l="l" t="t" r="r" b="b"/>
            <a:pathLst>
              <a:path w="3446296" h="2419712">
                <a:moveTo>
                  <a:pt x="0" y="0"/>
                </a:moveTo>
                <a:lnTo>
                  <a:pt x="3446296" y="0"/>
                </a:lnTo>
                <a:lnTo>
                  <a:pt x="3446296" y="2419712"/>
                </a:lnTo>
                <a:lnTo>
                  <a:pt x="0" y="2419712"/>
                </a:lnTo>
                <a:lnTo>
                  <a:pt x="0" y="0"/>
                </a:lnTo>
                <a:close/>
              </a:path>
            </a:pathLst>
          </a:custGeom>
          <a:blipFill>
            <a:blip r:embed="rId3"/>
            <a:stretch>
              <a:fillRect l="-28852" t="-48563" r="-29376" b="-31722"/>
            </a:stretch>
          </a:blipFill>
        </p:spPr>
      </p:sp>
      <p:sp>
        <p:nvSpPr>
          <p:cNvPr id="9" name="Freeform 9"/>
          <p:cNvSpPr/>
          <p:nvPr/>
        </p:nvSpPr>
        <p:spPr>
          <a:xfrm>
            <a:off x="13067013" y="2106445"/>
            <a:ext cx="3253255" cy="2400559"/>
          </a:xfrm>
          <a:custGeom>
            <a:avLst/>
            <a:gdLst/>
            <a:ahLst/>
            <a:cxnLst/>
            <a:rect l="l" t="t" r="r" b="b"/>
            <a:pathLst>
              <a:path w="3253255" h="2400559">
                <a:moveTo>
                  <a:pt x="0" y="0"/>
                </a:moveTo>
                <a:lnTo>
                  <a:pt x="3253255" y="0"/>
                </a:lnTo>
                <a:lnTo>
                  <a:pt x="3253255" y="2400560"/>
                </a:lnTo>
                <a:lnTo>
                  <a:pt x="0" y="2400560"/>
                </a:lnTo>
                <a:lnTo>
                  <a:pt x="0" y="0"/>
                </a:lnTo>
                <a:close/>
              </a:path>
            </a:pathLst>
          </a:custGeom>
          <a:blipFill>
            <a:blip r:embed="rId4"/>
            <a:stretch>
              <a:fillRect t="-17937" b="-17583"/>
            </a:stretch>
          </a:blipFill>
        </p:spPr>
      </p:sp>
      <p:sp>
        <p:nvSpPr>
          <p:cNvPr id="10" name="Freeform 10"/>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5"/>
            <a:stretch>
              <a:fillRect l="-6252" t="-16326" r="-3176" b="-13592"/>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97779"/>
            <a:ext cx="18299729" cy="702511"/>
            <a:chOff x="0" y="0"/>
            <a:chExt cx="6453117" cy="240251"/>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5" name="TextBox 5"/>
          <p:cNvSpPr txBox="1"/>
          <p:nvPr/>
        </p:nvSpPr>
        <p:spPr>
          <a:xfrm>
            <a:off x="810233" y="747395"/>
            <a:ext cx="8894538" cy="655956"/>
          </a:xfrm>
          <a:prstGeom prst="rect">
            <a:avLst/>
          </a:prstGeom>
        </p:spPr>
        <p:txBody>
          <a:bodyPr lIns="0" tIns="0" rIns="0" bIns="0" rtlCol="0" anchor="t">
            <a:spAutoFit/>
          </a:bodyPr>
          <a:lstStyle/>
          <a:p>
            <a:pPr algn="l">
              <a:lnSpc>
                <a:spcPts val="5319"/>
              </a:lnSpc>
            </a:pPr>
            <a:r>
              <a:rPr lang="en-US" sz="3799" b="1" i="1">
                <a:solidFill>
                  <a:srgbClr val="737373"/>
                </a:solidFill>
                <a:latin typeface="Josefin Sans Bold Italics"/>
                <a:ea typeface="Josefin Sans Bold Italics"/>
                <a:cs typeface="Josefin Sans Bold Italics"/>
                <a:sym typeface="Josefin Sans Bold Italics"/>
              </a:rPr>
              <a:t>Our Products: Trash Cans*</a:t>
            </a:r>
          </a:p>
        </p:txBody>
      </p:sp>
      <p:sp>
        <p:nvSpPr>
          <p:cNvPr id="6" name="TextBox 6"/>
          <p:cNvSpPr txBox="1"/>
          <p:nvPr/>
        </p:nvSpPr>
        <p:spPr>
          <a:xfrm>
            <a:off x="779890" y="8823324"/>
            <a:ext cx="16088513" cy="330201"/>
          </a:xfrm>
          <a:prstGeom prst="rect">
            <a:avLst/>
          </a:prstGeom>
        </p:spPr>
        <p:txBody>
          <a:bodyPr lIns="0" tIns="0" rIns="0" bIns="0" rtlCol="0" anchor="t">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trash cans, please visit our website. For custom orders or more information please contact us at sales@auraseating.com</a:t>
            </a:r>
          </a:p>
        </p:txBody>
      </p:sp>
      <p:sp>
        <p:nvSpPr>
          <p:cNvPr id="7" name="Freeform 7"/>
          <p:cNvSpPr/>
          <p:nvPr/>
        </p:nvSpPr>
        <p:spPr>
          <a:xfrm>
            <a:off x="12020983" y="2106445"/>
            <a:ext cx="1689426" cy="2400559"/>
          </a:xfrm>
          <a:custGeom>
            <a:avLst/>
            <a:gdLst/>
            <a:ahLst/>
            <a:cxnLst/>
            <a:rect l="l" t="t" r="r" b="b"/>
            <a:pathLst>
              <a:path w="1689426" h="2400559">
                <a:moveTo>
                  <a:pt x="0" y="0"/>
                </a:moveTo>
                <a:lnTo>
                  <a:pt x="1689426" y="0"/>
                </a:lnTo>
                <a:lnTo>
                  <a:pt x="1689426" y="2400560"/>
                </a:lnTo>
                <a:lnTo>
                  <a:pt x="0" y="2400560"/>
                </a:lnTo>
                <a:lnTo>
                  <a:pt x="0" y="0"/>
                </a:lnTo>
                <a:close/>
              </a:path>
            </a:pathLst>
          </a:custGeom>
          <a:blipFill>
            <a:blip r:embed="rId2"/>
            <a:stretch>
              <a:fillRect l="-42414" t="-13177" r="-42693" b="-17095"/>
            </a:stretch>
          </a:blipFill>
        </p:spPr>
      </p:sp>
      <p:sp>
        <p:nvSpPr>
          <p:cNvPr id="8" name="Freeform 8"/>
          <p:cNvSpPr/>
          <p:nvPr/>
        </p:nvSpPr>
        <p:spPr>
          <a:xfrm>
            <a:off x="4391432" y="1990082"/>
            <a:ext cx="2102962" cy="2516923"/>
          </a:xfrm>
          <a:custGeom>
            <a:avLst/>
            <a:gdLst/>
            <a:ahLst/>
            <a:cxnLst/>
            <a:rect l="l" t="t" r="r" b="b"/>
            <a:pathLst>
              <a:path w="2102962" h="2516923">
                <a:moveTo>
                  <a:pt x="0" y="0"/>
                </a:moveTo>
                <a:lnTo>
                  <a:pt x="2102962" y="0"/>
                </a:lnTo>
                <a:lnTo>
                  <a:pt x="2102962" y="2516923"/>
                </a:lnTo>
                <a:lnTo>
                  <a:pt x="0" y="2516923"/>
                </a:lnTo>
                <a:lnTo>
                  <a:pt x="0" y="0"/>
                </a:lnTo>
                <a:close/>
              </a:path>
            </a:pathLst>
          </a:custGeom>
          <a:blipFill>
            <a:blip r:embed="rId3"/>
            <a:stretch>
              <a:fillRect r="-10195" b="-6814"/>
            </a:stretch>
          </a:blipFill>
        </p:spPr>
      </p:sp>
      <p:sp>
        <p:nvSpPr>
          <p:cNvPr id="9" name="Freeform 9"/>
          <p:cNvSpPr/>
          <p:nvPr/>
        </p:nvSpPr>
        <p:spPr>
          <a:xfrm>
            <a:off x="810233" y="2235253"/>
            <a:ext cx="2103621" cy="2056290"/>
          </a:xfrm>
          <a:custGeom>
            <a:avLst/>
            <a:gdLst/>
            <a:ahLst/>
            <a:cxnLst/>
            <a:rect l="l" t="t" r="r" b="b"/>
            <a:pathLst>
              <a:path w="2103621" h="2056290">
                <a:moveTo>
                  <a:pt x="0" y="0"/>
                </a:moveTo>
                <a:lnTo>
                  <a:pt x="2103621" y="0"/>
                </a:lnTo>
                <a:lnTo>
                  <a:pt x="2103621" y="2056290"/>
                </a:lnTo>
                <a:lnTo>
                  <a:pt x="0" y="2056290"/>
                </a:lnTo>
                <a:lnTo>
                  <a:pt x="0" y="0"/>
                </a:lnTo>
                <a:close/>
              </a:path>
            </a:pathLst>
          </a:custGeom>
          <a:blipFill>
            <a:blip r:embed="rId4"/>
            <a:stretch>
              <a:fillRect/>
            </a:stretch>
          </a:blipFill>
        </p:spPr>
      </p:sp>
      <p:sp>
        <p:nvSpPr>
          <p:cNvPr id="10" name="Freeform 10"/>
          <p:cNvSpPr/>
          <p:nvPr/>
        </p:nvSpPr>
        <p:spPr>
          <a:xfrm>
            <a:off x="15737561" y="2106445"/>
            <a:ext cx="1263394" cy="2412208"/>
          </a:xfrm>
          <a:custGeom>
            <a:avLst/>
            <a:gdLst/>
            <a:ahLst/>
            <a:cxnLst/>
            <a:rect l="l" t="t" r="r" b="b"/>
            <a:pathLst>
              <a:path w="1263394" h="2412208">
                <a:moveTo>
                  <a:pt x="0" y="0"/>
                </a:moveTo>
                <a:lnTo>
                  <a:pt x="1263394" y="0"/>
                </a:lnTo>
                <a:lnTo>
                  <a:pt x="1263394" y="2412209"/>
                </a:lnTo>
                <a:lnTo>
                  <a:pt x="0" y="2412209"/>
                </a:lnTo>
                <a:lnTo>
                  <a:pt x="0" y="0"/>
                </a:lnTo>
                <a:close/>
              </a:path>
            </a:pathLst>
          </a:custGeom>
          <a:blipFill>
            <a:blip r:embed="rId5"/>
            <a:stretch>
              <a:fillRect/>
            </a:stretch>
          </a:blipFill>
        </p:spPr>
      </p:sp>
      <p:sp>
        <p:nvSpPr>
          <p:cNvPr id="11" name="Freeform 11"/>
          <p:cNvSpPr/>
          <p:nvPr/>
        </p:nvSpPr>
        <p:spPr>
          <a:xfrm>
            <a:off x="8644047" y="2106445"/>
            <a:ext cx="1224285" cy="2400559"/>
          </a:xfrm>
          <a:custGeom>
            <a:avLst/>
            <a:gdLst/>
            <a:ahLst/>
            <a:cxnLst/>
            <a:rect l="l" t="t" r="r" b="b"/>
            <a:pathLst>
              <a:path w="1224285" h="2400559">
                <a:moveTo>
                  <a:pt x="0" y="0"/>
                </a:moveTo>
                <a:lnTo>
                  <a:pt x="1224286" y="0"/>
                </a:lnTo>
                <a:lnTo>
                  <a:pt x="1224286" y="2400560"/>
                </a:lnTo>
                <a:lnTo>
                  <a:pt x="0" y="2400560"/>
                </a:lnTo>
                <a:lnTo>
                  <a:pt x="0" y="0"/>
                </a:lnTo>
                <a:close/>
              </a:path>
            </a:pathLst>
          </a:custGeom>
          <a:blipFill>
            <a:blip r:embed="rId6"/>
            <a:stretch>
              <a:fillRect/>
            </a:stretch>
          </a:blipFill>
        </p:spPr>
      </p:sp>
      <p:sp>
        <p:nvSpPr>
          <p:cNvPr id="12" name="Freeform 12"/>
          <p:cNvSpPr/>
          <p:nvPr/>
        </p:nvSpPr>
        <p:spPr>
          <a:xfrm>
            <a:off x="12123932" y="5421019"/>
            <a:ext cx="1770301" cy="2425070"/>
          </a:xfrm>
          <a:custGeom>
            <a:avLst/>
            <a:gdLst/>
            <a:ahLst/>
            <a:cxnLst/>
            <a:rect l="l" t="t" r="r" b="b"/>
            <a:pathLst>
              <a:path w="1770301" h="2425070">
                <a:moveTo>
                  <a:pt x="0" y="0"/>
                </a:moveTo>
                <a:lnTo>
                  <a:pt x="1770301" y="0"/>
                </a:lnTo>
                <a:lnTo>
                  <a:pt x="1770301" y="2425070"/>
                </a:lnTo>
                <a:lnTo>
                  <a:pt x="0" y="2425070"/>
                </a:lnTo>
                <a:lnTo>
                  <a:pt x="0" y="0"/>
                </a:lnTo>
                <a:close/>
              </a:path>
            </a:pathLst>
          </a:custGeom>
          <a:blipFill>
            <a:blip r:embed="rId7"/>
            <a:stretch>
              <a:fillRect/>
            </a:stretch>
          </a:blipFill>
        </p:spPr>
      </p:sp>
      <p:sp>
        <p:nvSpPr>
          <p:cNvPr id="13" name="Freeform 13"/>
          <p:cNvSpPr/>
          <p:nvPr/>
        </p:nvSpPr>
        <p:spPr>
          <a:xfrm>
            <a:off x="15640352" y="5474243"/>
            <a:ext cx="1736067" cy="2318621"/>
          </a:xfrm>
          <a:custGeom>
            <a:avLst/>
            <a:gdLst/>
            <a:ahLst/>
            <a:cxnLst/>
            <a:rect l="l" t="t" r="r" b="b"/>
            <a:pathLst>
              <a:path w="1736067" h="2318621">
                <a:moveTo>
                  <a:pt x="0" y="0"/>
                </a:moveTo>
                <a:lnTo>
                  <a:pt x="1736067" y="0"/>
                </a:lnTo>
                <a:lnTo>
                  <a:pt x="1736067" y="2318621"/>
                </a:lnTo>
                <a:lnTo>
                  <a:pt x="0" y="2318621"/>
                </a:lnTo>
                <a:lnTo>
                  <a:pt x="0" y="0"/>
                </a:lnTo>
                <a:close/>
              </a:path>
            </a:pathLst>
          </a:custGeom>
          <a:blipFill>
            <a:blip r:embed="rId8"/>
            <a:stretch>
              <a:fillRect/>
            </a:stretch>
          </a:blipFill>
        </p:spPr>
      </p:sp>
      <p:sp>
        <p:nvSpPr>
          <p:cNvPr id="14" name="Freeform 14"/>
          <p:cNvSpPr/>
          <p:nvPr/>
        </p:nvSpPr>
        <p:spPr>
          <a:xfrm>
            <a:off x="8245667" y="5584034"/>
            <a:ext cx="2021047" cy="2190837"/>
          </a:xfrm>
          <a:custGeom>
            <a:avLst/>
            <a:gdLst/>
            <a:ahLst/>
            <a:cxnLst/>
            <a:rect l="l" t="t" r="r" b="b"/>
            <a:pathLst>
              <a:path w="2021047" h="2190837">
                <a:moveTo>
                  <a:pt x="0" y="0"/>
                </a:moveTo>
                <a:lnTo>
                  <a:pt x="2021046" y="0"/>
                </a:lnTo>
                <a:lnTo>
                  <a:pt x="2021046" y="2190836"/>
                </a:lnTo>
                <a:lnTo>
                  <a:pt x="0" y="2190836"/>
                </a:lnTo>
                <a:lnTo>
                  <a:pt x="0" y="0"/>
                </a:lnTo>
                <a:close/>
              </a:path>
            </a:pathLst>
          </a:custGeom>
          <a:blipFill>
            <a:blip r:embed="rId9"/>
            <a:stretch>
              <a:fillRect/>
            </a:stretch>
          </a:blipFill>
        </p:spPr>
      </p:sp>
      <p:sp>
        <p:nvSpPr>
          <p:cNvPr id="15" name="Freeform 15"/>
          <p:cNvSpPr/>
          <p:nvPr/>
        </p:nvSpPr>
        <p:spPr>
          <a:xfrm>
            <a:off x="4633537" y="5385788"/>
            <a:ext cx="1618752" cy="2495531"/>
          </a:xfrm>
          <a:custGeom>
            <a:avLst/>
            <a:gdLst/>
            <a:ahLst/>
            <a:cxnLst/>
            <a:rect l="l" t="t" r="r" b="b"/>
            <a:pathLst>
              <a:path w="1618752" h="2495531">
                <a:moveTo>
                  <a:pt x="0" y="0"/>
                </a:moveTo>
                <a:lnTo>
                  <a:pt x="1618752" y="0"/>
                </a:lnTo>
                <a:lnTo>
                  <a:pt x="1618752" y="2495532"/>
                </a:lnTo>
                <a:lnTo>
                  <a:pt x="0" y="2495532"/>
                </a:lnTo>
                <a:lnTo>
                  <a:pt x="0" y="0"/>
                </a:lnTo>
                <a:close/>
              </a:path>
            </a:pathLst>
          </a:custGeom>
          <a:blipFill>
            <a:blip r:embed="rId10"/>
            <a:stretch>
              <a:fillRect l="-26776" r="-27387"/>
            </a:stretch>
          </a:blipFill>
        </p:spPr>
      </p:sp>
      <p:sp>
        <p:nvSpPr>
          <p:cNvPr id="16" name="Freeform 16"/>
          <p:cNvSpPr/>
          <p:nvPr/>
        </p:nvSpPr>
        <p:spPr>
          <a:xfrm>
            <a:off x="810233" y="5456249"/>
            <a:ext cx="1946537" cy="2354609"/>
          </a:xfrm>
          <a:custGeom>
            <a:avLst/>
            <a:gdLst/>
            <a:ahLst/>
            <a:cxnLst/>
            <a:rect l="l" t="t" r="r" b="b"/>
            <a:pathLst>
              <a:path w="1946537" h="2354609">
                <a:moveTo>
                  <a:pt x="0" y="0"/>
                </a:moveTo>
                <a:lnTo>
                  <a:pt x="1946537" y="0"/>
                </a:lnTo>
                <a:lnTo>
                  <a:pt x="1946537" y="2354610"/>
                </a:lnTo>
                <a:lnTo>
                  <a:pt x="0" y="2354610"/>
                </a:lnTo>
                <a:lnTo>
                  <a:pt x="0" y="0"/>
                </a:lnTo>
                <a:close/>
              </a:path>
            </a:pathLst>
          </a:custGeom>
          <a:blipFill>
            <a:blip r:embed="rId11"/>
            <a:stretch>
              <a:fillRect l="-15881" t="-3938" r="-15881" b="-4989"/>
            </a:stretch>
          </a:blipFill>
        </p:spPr>
      </p:sp>
      <p:sp>
        <p:nvSpPr>
          <p:cNvPr id="17" name="Freeform 17"/>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12"/>
            <a:stretch>
              <a:fillRect l="-6252" t="-16326" r="-3176" b="-13592"/>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97779"/>
            <a:ext cx="18326311" cy="675931"/>
            <a:chOff x="0" y="0"/>
            <a:chExt cx="6453117" cy="240251"/>
          </a:xfrm>
        </p:grpSpPr>
        <p:sp>
          <p:nvSpPr>
            <p:cNvPr id="3" name="Freeform 3"/>
            <p:cNvSpPr/>
            <p:nvPr/>
          </p:nvSpPr>
          <p:spPr>
            <a:xfrm>
              <a:off x="0" y="0"/>
              <a:ext cx="6453117" cy="240251"/>
            </a:xfrm>
            <a:custGeom>
              <a:avLst/>
              <a:gdLst/>
              <a:ahLst/>
              <a:cxnLst/>
              <a:rect l="l" t="t" r="r" b="b"/>
              <a:pathLst>
                <a:path w="6453117" h="240251">
                  <a:moveTo>
                    <a:pt x="0" y="0"/>
                  </a:moveTo>
                  <a:lnTo>
                    <a:pt x="6453117" y="0"/>
                  </a:lnTo>
                  <a:lnTo>
                    <a:pt x="6453117" y="240251"/>
                  </a:lnTo>
                  <a:lnTo>
                    <a:pt x="0" y="240251"/>
                  </a:lnTo>
                  <a:close/>
                </a:path>
              </a:pathLst>
            </a:custGeom>
            <a:solidFill>
              <a:srgbClr val="A4A38C"/>
            </a:solidFill>
          </p:spPr>
        </p:sp>
        <p:sp>
          <p:nvSpPr>
            <p:cNvPr id="4" name="TextBox 4"/>
            <p:cNvSpPr txBox="1"/>
            <p:nvPr/>
          </p:nvSpPr>
          <p:spPr>
            <a:xfrm>
              <a:off x="0" y="-28575"/>
              <a:ext cx="6453117" cy="268826"/>
            </a:xfrm>
            <a:prstGeom prst="rect">
              <a:avLst/>
            </a:prstGeom>
          </p:spPr>
          <p:txBody>
            <a:bodyPr lIns="50800" tIns="50800" rIns="50800" bIns="50800" rtlCol="0" anchor="ctr"/>
            <a:lstStyle/>
            <a:p>
              <a:pPr algn="ctr">
                <a:lnSpc>
                  <a:spcPts val="2100"/>
                </a:lnSpc>
                <a:spcBef>
                  <a:spcPct val="0"/>
                </a:spcBef>
              </a:pPr>
              <a:endParaRPr/>
            </a:p>
          </p:txBody>
        </p:sp>
      </p:grpSp>
      <p:sp>
        <p:nvSpPr>
          <p:cNvPr id="5" name="Freeform 5"/>
          <p:cNvSpPr/>
          <p:nvPr/>
        </p:nvSpPr>
        <p:spPr>
          <a:xfrm>
            <a:off x="10211372" y="1976120"/>
            <a:ext cx="7552796" cy="6328548"/>
          </a:xfrm>
          <a:custGeom>
            <a:avLst/>
            <a:gdLst/>
            <a:ahLst/>
            <a:cxnLst/>
            <a:rect l="l" t="t" r="r" b="b"/>
            <a:pathLst>
              <a:path w="7552796" h="6328548">
                <a:moveTo>
                  <a:pt x="0" y="0"/>
                </a:moveTo>
                <a:lnTo>
                  <a:pt x="7552796" y="0"/>
                </a:lnTo>
                <a:lnTo>
                  <a:pt x="7552796" y="6328548"/>
                </a:lnTo>
                <a:lnTo>
                  <a:pt x="0" y="6328548"/>
                </a:lnTo>
                <a:lnTo>
                  <a:pt x="0" y="0"/>
                </a:lnTo>
                <a:close/>
              </a:path>
            </a:pathLst>
          </a:custGeom>
          <a:blipFill>
            <a:blip r:embed="rId2"/>
            <a:stretch>
              <a:fillRect l="-26780" t="-11061" r="-28185" b="-40592"/>
            </a:stretch>
          </a:blipFill>
        </p:spPr>
      </p:sp>
      <p:sp>
        <p:nvSpPr>
          <p:cNvPr id="6" name="Freeform 6"/>
          <p:cNvSpPr/>
          <p:nvPr/>
        </p:nvSpPr>
        <p:spPr>
          <a:xfrm rot="1055295">
            <a:off x="11648345" y="8635156"/>
            <a:ext cx="560456" cy="528867"/>
          </a:xfrm>
          <a:custGeom>
            <a:avLst/>
            <a:gdLst/>
            <a:ahLst/>
            <a:cxnLst/>
            <a:rect l="l" t="t" r="r" b="b"/>
            <a:pathLst>
              <a:path w="560456" h="528867">
                <a:moveTo>
                  <a:pt x="0" y="0"/>
                </a:moveTo>
                <a:lnTo>
                  <a:pt x="560456" y="0"/>
                </a:lnTo>
                <a:lnTo>
                  <a:pt x="560456" y="528866"/>
                </a:lnTo>
                <a:lnTo>
                  <a:pt x="0" y="5288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810233" y="1984149"/>
            <a:ext cx="8445957" cy="789306"/>
          </a:xfrm>
          <a:prstGeom prst="rect">
            <a:avLst/>
          </a:prstGeom>
        </p:spPr>
        <p:txBody>
          <a:bodyPr lIns="0" tIns="0" rIns="0" bIns="0" rtlCol="0" anchor="t">
            <a:spAutoFit/>
          </a:bodyPr>
          <a:lstStyle/>
          <a:p>
            <a:pPr algn="l">
              <a:lnSpc>
                <a:spcPts val="3219"/>
              </a:lnSpc>
            </a:pPr>
            <a:r>
              <a:rPr lang="en-US" sz="2299">
                <a:solidFill>
                  <a:srgbClr val="737373"/>
                </a:solidFill>
                <a:latin typeface=" Avenir Next Arabic"/>
                <a:ea typeface=" Avenir Next Arabic"/>
                <a:cs typeface=" Avenir Next Arabic"/>
                <a:sym typeface=" Avenir Next Arabic"/>
              </a:rPr>
              <a:t>Please contact us for more information and custom products. We look forward to hearing from you! </a:t>
            </a:r>
          </a:p>
        </p:txBody>
      </p:sp>
      <p:sp>
        <p:nvSpPr>
          <p:cNvPr id="8" name="TextBox 8"/>
          <p:cNvSpPr txBox="1"/>
          <p:nvPr/>
        </p:nvSpPr>
        <p:spPr>
          <a:xfrm>
            <a:off x="810233" y="7020240"/>
            <a:ext cx="8333767" cy="1982472"/>
          </a:xfrm>
          <a:prstGeom prst="rect">
            <a:avLst/>
          </a:prstGeom>
        </p:spPr>
        <p:txBody>
          <a:bodyPr lIns="0" tIns="0" rIns="0" bIns="0" rtlCol="0" anchor="t">
            <a:spAutoFit/>
          </a:bodyPr>
          <a:lstStyle/>
          <a:p>
            <a:pPr algn="l">
              <a:lnSpc>
                <a:spcPts val="4024"/>
              </a:lnSpc>
            </a:pPr>
            <a:r>
              <a:rPr lang="en-US" sz="2299">
                <a:solidFill>
                  <a:srgbClr val="737373"/>
                </a:solidFill>
                <a:latin typeface=" Avenir Next Arabic"/>
                <a:ea typeface=" Avenir Next Arabic"/>
                <a:cs typeface=" Avenir Next Arabic"/>
                <a:sym typeface=" Avenir Next Arabic"/>
              </a:rPr>
              <a:t>Email: sales@auraseating.com</a:t>
            </a:r>
          </a:p>
          <a:p>
            <a:pPr algn="l">
              <a:lnSpc>
                <a:spcPts val="4024"/>
              </a:lnSpc>
            </a:pPr>
            <a:r>
              <a:rPr lang="en-US" sz="2299">
                <a:solidFill>
                  <a:srgbClr val="737373"/>
                </a:solidFill>
                <a:latin typeface=" Avenir Next Arabic"/>
                <a:ea typeface=" Avenir Next Arabic"/>
                <a:cs typeface=" Avenir Next Arabic"/>
                <a:sym typeface=" Avenir Next Arabic"/>
              </a:rPr>
              <a:t>Phone: 310-373-0129</a:t>
            </a:r>
          </a:p>
          <a:p>
            <a:pPr algn="l">
              <a:lnSpc>
                <a:spcPts val="4024"/>
              </a:lnSpc>
            </a:pPr>
            <a:r>
              <a:rPr lang="en-US" sz="2299">
                <a:solidFill>
                  <a:srgbClr val="737373"/>
                </a:solidFill>
                <a:latin typeface=" Avenir Next Arabic"/>
                <a:ea typeface=" Avenir Next Arabic"/>
                <a:cs typeface=" Avenir Next Arabic"/>
                <a:sym typeface=" Avenir Next Arabic"/>
              </a:rPr>
              <a:t>Website: auraseating.com</a:t>
            </a:r>
          </a:p>
          <a:p>
            <a:pPr algn="l">
              <a:lnSpc>
                <a:spcPts val="4024"/>
              </a:lnSpc>
            </a:pPr>
            <a:r>
              <a:rPr lang="en-US" sz="2299">
                <a:solidFill>
                  <a:srgbClr val="737373"/>
                </a:solidFill>
                <a:latin typeface=" Avenir Next Arabic"/>
                <a:ea typeface=" Avenir Next Arabic"/>
                <a:cs typeface=" Avenir Next Arabic"/>
                <a:sym typeface=" Avenir Next Arabic"/>
              </a:rPr>
              <a:t>Office: 2785 Pacific Coast Hwy Ste E129, Torrance, CA 90505</a:t>
            </a:r>
          </a:p>
        </p:txBody>
      </p:sp>
      <p:sp>
        <p:nvSpPr>
          <p:cNvPr id="9" name="TextBox 9"/>
          <p:cNvSpPr txBox="1"/>
          <p:nvPr/>
        </p:nvSpPr>
        <p:spPr>
          <a:xfrm>
            <a:off x="10211372" y="8589908"/>
            <a:ext cx="1304404" cy="646431"/>
          </a:xfrm>
          <a:prstGeom prst="rect">
            <a:avLst/>
          </a:prstGeom>
        </p:spPr>
        <p:txBody>
          <a:bodyPr lIns="0" tIns="0" rIns="0" bIns="0" rtlCol="0" anchor="t">
            <a:spAutoFit/>
          </a:bodyPr>
          <a:lstStyle/>
          <a:p>
            <a:pPr algn="l">
              <a:lnSpc>
                <a:spcPts val="5319"/>
              </a:lnSpc>
            </a:pPr>
            <a:r>
              <a:rPr lang="en-US" sz="3799" b="1" i="1">
                <a:solidFill>
                  <a:srgbClr val="72685F"/>
                </a:solidFill>
                <a:latin typeface="Monterchi Bold Italics"/>
                <a:ea typeface="Monterchi Bold Italics"/>
                <a:cs typeface="Monterchi Bold Italics"/>
                <a:sym typeface="Monterchi Bold Italics"/>
              </a:rPr>
              <a:t>Kanoa</a:t>
            </a:r>
          </a:p>
        </p:txBody>
      </p:sp>
      <p:sp>
        <p:nvSpPr>
          <p:cNvPr id="10" name="TextBox 10"/>
          <p:cNvSpPr txBox="1"/>
          <p:nvPr/>
        </p:nvSpPr>
        <p:spPr>
          <a:xfrm>
            <a:off x="2146853" y="3803917"/>
            <a:ext cx="5482571" cy="1400511"/>
          </a:xfrm>
          <a:prstGeom prst="rect">
            <a:avLst/>
          </a:prstGeom>
        </p:spPr>
        <p:txBody>
          <a:bodyPr lIns="0" tIns="0" rIns="0" bIns="0" rtlCol="0" anchor="t">
            <a:spAutoFit/>
          </a:bodyPr>
          <a:lstStyle/>
          <a:p>
            <a:pPr algn="ctr">
              <a:lnSpc>
                <a:spcPts val="11384"/>
              </a:lnSpc>
            </a:pPr>
            <a:r>
              <a:rPr lang="en-US" sz="8132" b="1" i="1">
                <a:solidFill>
                  <a:srgbClr val="A4A38C"/>
                </a:solidFill>
                <a:latin typeface="Josefin Sans Bold Italics"/>
                <a:ea typeface="Josefin Sans Bold Italics"/>
                <a:cs typeface="Josefin Sans Bold Italics"/>
                <a:sym typeface="Josefin Sans Bold Italics"/>
              </a:rPr>
              <a:t>Mahalo!</a:t>
            </a:r>
          </a:p>
        </p:txBody>
      </p:sp>
      <p:sp>
        <p:nvSpPr>
          <p:cNvPr id="11" name="TextBox 11"/>
          <p:cNvSpPr txBox="1"/>
          <p:nvPr/>
        </p:nvSpPr>
        <p:spPr>
          <a:xfrm>
            <a:off x="2820825" y="5541203"/>
            <a:ext cx="4318380" cy="410475"/>
          </a:xfrm>
          <a:prstGeom prst="rect">
            <a:avLst/>
          </a:prstGeom>
        </p:spPr>
        <p:txBody>
          <a:bodyPr lIns="0" tIns="0" rIns="0" bIns="0" rtlCol="0" anchor="t">
            <a:spAutoFit/>
          </a:bodyPr>
          <a:lstStyle/>
          <a:p>
            <a:pPr algn="ctr">
              <a:lnSpc>
                <a:spcPts val="3493"/>
              </a:lnSpc>
            </a:pPr>
            <a:r>
              <a:rPr lang="en-US" sz="2495">
                <a:solidFill>
                  <a:srgbClr val="737373"/>
                </a:solidFill>
                <a:latin typeface=" Avenir Next Arabic"/>
                <a:ea typeface=" Avenir Next Arabic"/>
                <a:cs typeface=" Avenir Next Arabic"/>
                <a:sym typeface=" Avenir Next Arabic"/>
              </a:rPr>
              <a:t>From the Aura Seating Team</a:t>
            </a:r>
          </a:p>
        </p:txBody>
      </p:sp>
      <p:sp>
        <p:nvSpPr>
          <p:cNvPr id="12" name="Freeform 12"/>
          <p:cNvSpPr/>
          <p:nvPr/>
        </p:nvSpPr>
        <p:spPr>
          <a:xfrm>
            <a:off x="15446845" y="664622"/>
            <a:ext cx="2376630" cy="728156"/>
          </a:xfrm>
          <a:custGeom>
            <a:avLst/>
            <a:gdLst/>
            <a:ahLst/>
            <a:cxnLst/>
            <a:rect l="l" t="t" r="r" b="b"/>
            <a:pathLst>
              <a:path w="2376630" h="728156">
                <a:moveTo>
                  <a:pt x="0" y="0"/>
                </a:moveTo>
                <a:lnTo>
                  <a:pt x="2376630" y="0"/>
                </a:lnTo>
                <a:lnTo>
                  <a:pt x="2376630" y="728156"/>
                </a:lnTo>
                <a:lnTo>
                  <a:pt x="0" y="728156"/>
                </a:lnTo>
                <a:lnTo>
                  <a:pt x="0" y="0"/>
                </a:lnTo>
                <a:close/>
              </a:path>
            </a:pathLst>
          </a:custGeom>
          <a:blipFill>
            <a:blip r:embed="rId5"/>
            <a:stretch>
              <a:fillRect l="-6252" t="-16326" r="-3176" b="-13592"/>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Living &amp; Healthcare | Presentation</dc:title>
  <cp:revision>11</cp:revision>
  <dcterms:created xsi:type="dcterms:W3CDTF">2006-08-16T00:00:00Z</dcterms:created>
  <dcterms:modified xsi:type="dcterms:W3CDTF">2025-10-13T02:32:13Z</dcterms:modified>
  <dc:identifier>DAGfqbv0URc</dc:identifier>
</cp:coreProperties>
</file>