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Josefin Sans Bold Italics" charset="1" panose="00000800000000000000"/>
      <p:regular r:id="rId20"/>
    </p:embeddedFont>
    <p:embeddedFont>
      <p:font typeface=" Avenir Next Arabic" charset="1" panose="020B0503020202020204"/>
      <p:regular r:id="rId21"/>
    </p:embeddedFont>
    <p:embeddedFont>
      <p:font typeface=" Avenir Next Arabic Bold" charset="1" panose="020B0803020202020204"/>
      <p:regular r:id="rId22"/>
    </p:embeddedFont>
    <p:embeddedFont>
      <p:font typeface="Monterchi Bold Italics" charset="1" panose="02000503060000020004"/>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0.png" Type="http://schemas.openxmlformats.org/officeDocument/2006/relationships/image"/><Relationship Id="rId11" Target="../media/image61.png" Type="http://schemas.openxmlformats.org/officeDocument/2006/relationships/image"/><Relationship Id="rId12" Target="../media/image2.png" Type="http://schemas.openxmlformats.org/officeDocument/2006/relationships/image"/><Relationship Id="rId2" Target="../media/image52.jpeg" Type="http://schemas.openxmlformats.org/officeDocument/2006/relationships/image"/><Relationship Id="rId3" Target="../media/image53.jpeg" Type="http://schemas.openxmlformats.org/officeDocument/2006/relationships/image"/><Relationship Id="rId4" Target="../media/image54.jpeg" Type="http://schemas.openxmlformats.org/officeDocument/2006/relationships/image"/><Relationship Id="rId5" Target="../media/image55.jpeg" Type="http://schemas.openxmlformats.org/officeDocument/2006/relationships/image"/><Relationship Id="rId6" Target="../media/image56.jpeg" Type="http://schemas.openxmlformats.org/officeDocument/2006/relationships/image"/><Relationship Id="rId7" Target="../media/image57.png" Type="http://schemas.openxmlformats.org/officeDocument/2006/relationships/image"/><Relationship Id="rId8" Target="../media/image58.png" Type="http://schemas.openxmlformats.org/officeDocument/2006/relationships/image"/><Relationship Id="rId9" Target="../media/image59.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 Id="rId3" Target="../media/image63.png" Type="http://schemas.openxmlformats.org/officeDocument/2006/relationships/image"/><Relationship Id="rId4" Target="../media/image64.png" Type="http://schemas.openxmlformats.org/officeDocument/2006/relationships/image"/><Relationship Id="rId5" Target="../media/image65.png" Type="http://schemas.openxmlformats.org/officeDocument/2006/relationships/image"/><Relationship Id="rId6" Target="../media/image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4.jpeg" Type="http://schemas.openxmlformats.org/officeDocument/2006/relationships/image"/><Relationship Id="rId11" Target="../media/image2.png" Type="http://schemas.openxmlformats.org/officeDocument/2006/relationships/image"/><Relationship Id="rId2" Target="../media/image66.png" Type="http://schemas.openxmlformats.org/officeDocument/2006/relationships/image"/><Relationship Id="rId3" Target="../media/image67.png" Type="http://schemas.openxmlformats.org/officeDocument/2006/relationships/image"/><Relationship Id="rId4" Target="../media/image68.png" Type="http://schemas.openxmlformats.org/officeDocument/2006/relationships/image"/><Relationship Id="rId5" Target="../media/image69.png" Type="http://schemas.openxmlformats.org/officeDocument/2006/relationships/image"/><Relationship Id="rId6" Target="../media/image70.png" Type="http://schemas.openxmlformats.org/officeDocument/2006/relationships/image"/><Relationship Id="rId7" Target="../media/image71.png" Type="http://schemas.openxmlformats.org/officeDocument/2006/relationships/image"/><Relationship Id="rId8" Target="../media/image72.png" Type="http://schemas.openxmlformats.org/officeDocument/2006/relationships/image"/><Relationship Id="rId9" Target="../media/image7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3.png" Type="http://schemas.openxmlformats.org/officeDocument/2006/relationships/image"/><Relationship Id="rId11" Target="../media/image84.png" Type="http://schemas.openxmlformats.org/officeDocument/2006/relationships/image"/><Relationship Id="rId12" Target="../media/image2.png" Type="http://schemas.openxmlformats.org/officeDocument/2006/relationships/image"/><Relationship Id="rId2" Target="../media/image75.png" Type="http://schemas.openxmlformats.org/officeDocument/2006/relationships/image"/><Relationship Id="rId3" Target="../media/image76.png" Type="http://schemas.openxmlformats.org/officeDocument/2006/relationships/image"/><Relationship Id="rId4" Target="../media/image77.png" Type="http://schemas.openxmlformats.org/officeDocument/2006/relationships/image"/><Relationship Id="rId5" Target="../media/image78.png" Type="http://schemas.openxmlformats.org/officeDocument/2006/relationships/image"/><Relationship Id="rId6" Target="../media/image79.png" Type="http://schemas.openxmlformats.org/officeDocument/2006/relationships/image"/><Relationship Id="rId7" Target="../media/image80.png" Type="http://schemas.openxmlformats.org/officeDocument/2006/relationships/image"/><Relationship Id="rId8" Target="../media/image81.png" Type="http://schemas.openxmlformats.org/officeDocument/2006/relationships/image"/><Relationship Id="rId9" Target="../media/image8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jpeg" Type="http://schemas.openxmlformats.org/officeDocument/2006/relationships/image"/><Relationship Id="rId3" Target="../media/image86.png" Type="http://schemas.openxmlformats.org/officeDocument/2006/relationships/image"/><Relationship Id="rId4" Target="../media/image87.svg" Type="http://schemas.openxmlformats.org/officeDocument/2006/relationships/image"/><Relationship Id="rId5"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png" Type="http://schemas.openxmlformats.org/officeDocument/2006/relationships/image"/><Relationship Id="rId12" Target="../media/image18.png" Type="http://schemas.openxmlformats.org/officeDocument/2006/relationships/image"/><Relationship Id="rId13" Target="../media/image19.jpeg" Type="http://schemas.openxmlformats.org/officeDocument/2006/relationships/image"/><Relationship Id="rId14" Target="../media/image20.png" Type="http://schemas.openxmlformats.org/officeDocument/2006/relationships/image"/><Relationship Id="rId15" Target="../media/image2.png" Type="http://schemas.openxmlformats.org/officeDocument/2006/relationships/image"/><Relationship Id="rId2" Target="../media/image8.png" Type="http://schemas.openxmlformats.org/officeDocument/2006/relationships/image"/><Relationship Id="rId3" Target="../media/image9.jpe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jpeg" Type="http://schemas.openxmlformats.org/officeDocument/2006/relationships/image"/><Relationship Id="rId11" Target="../media/image30.jpeg" Type="http://schemas.openxmlformats.org/officeDocument/2006/relationships/image"/><Relationship Id="rId12" Target="../media/image2.png" Type="http://schemas.openxmlformats.org/officeDocument/2006/relationships/image"/><Relationship Id="rId2" Target="../media/image21.png" Type="http://schemas.openxmlformats.org/officeDocument/2006/relationships/image"/><Relationship Id="rId3" Target="../media/image22.png" Type="http://schemas.openxmlformats.org/officeDocument/2006/relationships/image"/><Relationship Id="rId4" Target="../media/image23.png" Type="http://schemas.openxmlformats.org/officeDocument/2006/relationships/image"/><Relationship Id="rId5" Target="../media/image24.png" Type="http://schemas.openxmlformats.org/officeDocument/2006/relationships/image"/><Relationship Id="rId6" Target="../media/image25.png" Type="http://schemas.openxmlformats.org/officeDocument/2006/relationships/image"/><Relationship Id="rId7" Target="../media/image26.png" Type="http://schemas.openxmlformats.org/officeDocument/2006/relationships/image"/><Relationship Id="rId8" Target="../media/image27.png" Type="http://schemas.openxmlformats.org/officeDocument/2006/relationships/image"/><Relationship Id="rId9" Target="../media/image2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40.png" Type="http://schemas.openxmlformats.org/officeDocument/2006/relationships/image"/><Relationship Id="rId12" Target="../media/image2.png" Type="http://schemas.openxmlformats.org/officeDocument/2006/relationships/image"/><Relationship Id="rId2" Target="../media/image31.png" Type="http://schemas.openxmlformats.org/officeDocument/2006/relationships/image"/><Relationship Id="rId3" Target="../media/image32.jpeg" Type="http://schemas.openxmlformats.org/officeDocument/2006/relationships/image"/><Relationship Id="rId4" Target="../media/image33.png" Type="http://schemas.openxmlformats.org/officeDocument/2006/relationships/image"/><Relationship Id="rId5" Target="../media/image34.jpeg" Type="http://schemas.openxmlformats.org/officeDocument/2006/relationships/image"/><Relationship Id="rId6" Target="../media/image35.jpeg" Type="http://schemas.openxmlformats.org/officeDocument/2006/relationships/image"/><Relationship Id="rId7" Target="../media/image36.png" Type="http://schemas.openxmlformats.org/officeDocument/2006/relationships/image"/><Relationship Id="rId8" Target="../media/image37.png" Type="http://schemas.openxmlformats.org/officeDocument/2006/relationships/image"/><Relationship Id="rId9" Target="../media/image3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jpeg" Type="http://schemas.openxmlformats.org/officeDocument/2006/relationships/image"/><Relationship Id="rId4" Target="../media/image43.jpeg" Type="http://schemas.openxmlformats.org/officeDocument/2006/relationships/image"/><Relationship Id="rId5" Target="../media/image44.jpeg" Type="http://schemas.openxmlformats.org/officeDocument/2006/relationships/image"/><Relationship Id="rId6" Target="../media/image45.jpeg" Type="http://schemas.openxmlformats.org/officeDocument/2006/relationships/image"/><Relationship Id="rId7" Target="../media/image46.jpeg" Type="http://schemas.openxmlformats.org/officeDocument/2006/relationships/image"/><Relationship Id="rId8" Target="../media/image47.jpeg" Type="http://schemas.openxmlformats.org/officeDocument/2006/relationships/image"/><Relationship Id="rId9" Target="../media/image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png" Type="http://schemas.openxmlformats.org/officeDocument/2006/relationships/image"/><Relationship Id="rId4" Target="../media/image50.png" Type="http://schemas.openxmlformats.org/officeDocument/2006/relationships/image"/><Relationship Id="rId5" Target="../media/image51.jpeg" Type="http://schemas.openxmlformats.org/officeDocument/2006/relationships/image"/><Relationship Id="rId6"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7163717"/>
          </a:xfrm>
          <a:custGeom>
            <a:avLst/>
            <a:gdLst/>
            <a:ahLst/>
            <a:cxnLst/>
            <a:rect r="r" b="b" t="t" l="l"/>
            <a:pathLst>
              <a:path h="7163717" w="18288000">
                <a:moveTo>
                  <a:pt x="0" y="0"/>
                </a:moveTo>
                <a:lnTo>
                  <a:pt x="18288000" y="0"/>
                </a:lnTo>
                <a:lnTo>
                  <a:pt x="18288000" y="7163717"/>
                </a:lnTo>
                <a:lnTo>
                  <a:pt x="0" y="7163717"/>
                </a:lnTo>
                <a:lnTo>
                  <a:pt x="0" y="0"/>
                </a:lnTo>
                <a:close/>
              </a:path>
            </a:pathLst>
          </a:custGeom>
          <a:blipFill>
            <a:blip r:embed="rId2"/>
            <a:stretch>
              <a:fillRect l="-133" t="-95632" r="-44628" b="-35341"/>
            </a:stretch>
          </a:blipFill>
        </p:spPr>
      </p:sp>
      <p:grpSp>
        <p:nvGrpSpPr>
          <p:cNvPr name="Group 3" id="3"/>
          <p:cNvGrpSpPr/>
          <p:nvPr/>
        </p:nvGrpSpPr>
        <p:grpSpPr>
          <a:xfrm rot="0">
            <a:off x="0" y="9597779"/>
            <a:ext cx="18512380" cy="689221"/>
            <a:chOff x="0" y="0"/>
            <a:chExt cx="6453117" cy="240251"/>
          </a:xfrm>
        </p:grpSpPr>
        <p:sp>
          <p:nvSpPr>
            <p:cNvPr name="Freeform 4" id="4"/>
            <p:cNvSpPr/>
            <p:nvPr/>
          </p:nvSpPr>
          <p:spPr>
            <a:xfrm flipH="false" flipV="false" rot="0">
              <a:off x="0" y="0"/>
              <a:ext cx="6453117" cy="240251"/>
            </a:xfrm>
            <a:custGeom>
              <a:avLst/>
              <a:gdLst/>
              <a:ahLst/>
              <a:cxnLst/>
              <a:rect r="r" b="b" t="t" l="l"/>
              <a:pathLst>
                <a:path h="240251" w="6453117">
                  <a:moveTo>
                    <a:pt x="0" y="0"/>
                  </a:moveTo>
                  <a:lnTo>
                    <a:pt x="6453117" y="0"/>
                  </a:lnTo>
                  <a:lnTo>
                    <a:pt x="6453117" y="240251"/>
                  </a:lnTo>
                  <a:lnTo>
                    <a:pt x="0" y="240251"/>
                  </a:lnTo>
                  <a:close/>
                </a:path>
              </a:pathLst>
            </a:custGeom>
            <a:solidFill>
              <a:srgbClr val="141E24"/>
            </a:solidFill>
          </p:spPr>
        </p:sp>
        <p:sp>
          <p:nvSpPr>
            <p:cNvPr name="TextBox 5" id="5"/>
            <p:cNvSpPr txBox="true"/>
            <p:nvPr/>
          </p:nvSpPr>
          <p:spPr>
            <a:xfrm>
              <a:off x="0" y="-28575"/>
              <a:ext cx="6453117" cy="268826"/>
            </a:xfrm>
            <a:prstGeom prst="rect">
              <a:avLst/>
            </a:prstGeom>
          </p:spPr>
          <p:txBody>
            <a:bodyPr anchor="ctr" rtlCol="false" tIns="50800" lIns="50800" bIns="50800" rIns="50800"/>
            <a:lstStyle/>
            <a:p>
              <a:pPr algn="ctr">
                <a:lnSpc>
                  <a:spcPts val="2100"/>
                </a:lnSpc>
                <a:spcBef>
                  <a:spcPct val="0"/>
                </a:spcBef>
              </a:pPr>
            </a:p>
          </p:txBody>
        </p:sp>
      </p:grpSp>
      <p:sp>
        <p:nvSpPr>
          <p:cNvPr name="TextBox 6" id="6"/>
          <p:cNvSpPr txBox="true"/>
          <p:nvPr/>
        </p:nvSpPr>
        <p:spPr>
          <a:xfrm rot="0">
            <a:off x="6843787" y="7996963"/>
            <a:ext cx="4600425" cy="788036"/>
          </a:xfrm>
          <a:prstGeom prst="rect">
            <a:avLst/>
          </a:prstGeom>
        </p:spPr>
        <p:txBody>
          <a:bodyPr anchor="t" rtlCol="false" tIns="0" lIns="0" bIns="0" rIns="0">
            <a:spAutoFit/>
          </a:bodyPr>
          <a:lstStyle/>
          <a:p>
            <a:pPr algn="ctr">
              <a:lnSpc>
                <a:spcPts val="6439"/>
              </a:lnSpc>
            </a:pPr>
            <a:r>
              <a:rPr lang="en-US" b="true" sz="4599" i="true">
                <a:solidFill>
                  <a:srgbClr val="141E24"/>
                </a:solidFill>
                <a:latin typeface="Josefin Sans Bold Italics"/>
                <a:ea typeface="Josefin Sans Bold Italics"/>
                <a:cs typeface="Josefin Sans Bold Italics"/>
                <a:sym typeface="Josefin Sans Bold Italics"/>
              </a:rPr>
              <a:t>Hospitality</a:t>
            </a:r>
          </a:p>
        </p:txBody>
      </p:sp>
      <p:sp>
        <p:nvSpPr>
          <p:cNvPr name="Freeform 7" id="7"/>
          <p:cNvSpPr/>
          <p:nvPr/>
        </p:nvSpPr>
        <p:spPr>
          <a:xfrm flipH="false" flipV="false" rot="0">
            <a:off x="318888" y="7823953"/>
            <a:ext cx="3164109" cy="1150945"/>
          </a:xfrm>
          <a:custGeom>
            <a:avLst/>
            <a:gdLst/>
            <a:ahLst/>
            <a:cxnLst/>
            <a:rect r="r" b="b" t="t" l="l"/>
            <a:pathLst>
              <a:path h="1150945" w="3164109">
                <a:moveTo>
                  <a:pt x="0" y="0"/>
                </a:moveTo>
                <a:lnTo>
                  <a:pt x="3164109" y="0"/>
                </a:lnTo>
                <a:lnTo>
                  <a:pt x="3164109" y="1150944"/>
                </a:lnTo>
                <a:lnTo>
                  <a:pt x="0" y="1150944"/>
                </a:lnTo>
                <a:lnTo>
                  <a:pt x="0" y="0"/>
                </a:lnTo>
                <a:close/>
              </a:path>
            </a:pathLst>
          </a:custGeom>
          <a:blipFill>
            <a:blip r:embed="rId3"/>
            <a:stretch>
              <a:fillRect l="0" t="0" r="0" b="0"/>
            </a:stretch>
          </a:blipFill>
        </p:spPr>
      </p:sp>
      <p:sp>
        <p:nvSpPr>
          <p:cNvPr name="TextBox 8" id="8"/>
          <p:cNvSpPr txBox="true"/>
          <p:nvPr/>
        </p:nvSpPr>
        <p:spPr>
          <a:xfrm rot="0">
            <a:off x="13139209" y="7518399"/>
            <a:ext cx="4786994" cy="1739901"/>
          </a:xfrm>
          <a:prstGeom prst="rect">
            <a:avLst/>
          </a:prstGeom>
        </p:spPr>
        <p:txBody>
          <a:bodyPr anchor="t" rtlCol="false" tIns="0" lIns="0" bIns="0" rIns="0">
            <a:spAutoFit/>
          </a:bodyPr>
          <a:lstStyle/>
          <a:p>
            <a:pPr algn="r">
              <a:lnSpc>
                <a:spcPts val="2799"/>
              </a:lnSpc>
            </a:pPr>
            <a:r>
              <a:rPr lang="en-US" sz="1999">
                <a:solidFill>
                  <a:srgbClr val="737373"/>
                </a:solidFill>
                <a:latin typeface=" Avenir Next Arabic"/>
                <a:ea typeface=" Avenir Next Arabic"/>
                <a:cs typeface=" Avenir Next Arabic"/>
                <a:sym typeface=" Avenir Next Arabic"/>
              </a:rPr>
              <a:t>www.auraseating.com sales@auraseating.com</a:t>
            </a:r>
          </a:p>
          <a:p>
            <a:pPr algn="r">
              <a:lnSpc>
                <a:spcPts val="2799"/>
              </a:lnSpc>
            </a:pPr>
            <a:r>
              <a:rPr lang="en-US" sz="1999">
                <a:solidFill>
                  <a:srgbClr val="737373"/>
                </a:solidFill>
                <a:latin typeface=" Avenir Next Arabic"/>
                <a:ea typeface=" Avenir Next Arabic"/>
                <a:cs typeface=" Avenir Next Arabic"/>
                <a:sym typeface=" Avenir Next Arabic"/>
              </a:rPr>
              <a:t>310-373-0129</a:t>
            </a:r>
            <a:r>
              <a:rPr lang="en-US" sz="1999">
                <a:solidFill>
                  <a:srgbClr val="737373"/>
                </a:solidFill>
                <a:latin typeface=" Avenir Next Arabic"/>
                <a:ea typeface=" Avenir Next Arabic"/>
                <a:cs typeface=" Avenir Next Arabic"/>
                <a:sym typeface=" Avenir Next Arabic"/>
              </a:rPr>
              <a:t>  </a:t>
            </a:r>
          </a:p>
          <a:p>
            <a:pPr algn="r">
              <a:lnSpc>
                <a:spcPts val="2799"/>
              </a:lnSpc>
            </a:pPr>
            <a:r>
              <a:rPr lang="en-US" sz="1999">
                <a:solidFill>
                  <a:srgbClr val="737373"/>
                </a:solidFill>
                <a:latin typeface=" Avenir Next Arabic"/>
                <a:ea typeface=" Avenir Next Arabic"/>
                <a:cs typeface=" Avenir Next Arabic"/>
                <a:sym typeface=" Avenir Next Arabic"/>
              </a:rPr>
              <a:t>22353 Western Ave Ste 202</a:t>
            </a:r>
          </a:p>
          <a:p>
            <a:pPr algn="r">
              <a:lnSpc>
                <a:spcPts val="2799"/>
              </a:lnSpc>
            </a:pPr>
            <a:r>
              <a:rPr lang="en-US" sz="1999">
                <a:solidFill>
                  <a:srgbClr val="737373"/>
                </a:solidFill>
                <a:latin typeface=" Avenir Next Arabic"/>
                <a:ea typeface=" Avenir Next Arabic"/>
                <a:cs typeface=" Avenir Next Arabic"/>
                <a:sym typeface=" Avenir Next Arabic"/>
              </a:rPr>
              <a:t>Torrance, CA 90501</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97779"/>
            <a:ext cx="18512380" cy="689221"/>
            <a:chOff x="0" y="0"/>
            <a:chExt cx="6453117" cy="240251"/>
          </a:xfrm>
        </p:grpSpPr>
        <p:sp>
          <p:nvSpPr>
            <p:cNvPr name="Freeform 3" id="3"/>
            <p:cNvSpPr/>
            <p:nvPr/>
          </p:nvSpPr>
          <p:spPr>
            <a:xfrm flipH="false" flipV="false" rot="0">
              <a:off x="0" y="0"/>
              <a:ext cx="6453117" cy="240251"/>
            </a:xfrm>
            <a:custGeom>
              <a:avLst/>
              <a:gdLst/>
              <a:ahLst/>
              <a:cxnLst/>
              <a:rect r="r" b="b" t="t" l="l"/>
              <a:pathLst>
                <a:path h="240251" w="6453117">
                  <a:moveTo>
                    <a:pt x="0" y="0"/>
                  </a:moveTo>
                  <a:lnTo>
                    <a:pt x="6453117" y="0"/>
                  </a:lnTo>
                  <a:lnTo>
                    <a:pt x="6453117" y="240251"/>
                  </a:lnTo>
                  <a:lnTo>
                    <a:pt x="0" y="240251"/>
                  </a:lnTo>
                  <a:close/>
                </a:path>
              </a:pathLst>
            </a:custGeom>
            <a:solidFill>
              <a:srgbClr val="141E24"/>
            </a:solidFill>
          </p:spPr>
        </p:sp>
        <p:sp>
          <p:nvSpPr>
            <p:cNvPr name="TextBox 4" id="4"/>
            <p:cNvSpPr txBox="true"/>
            <p:nvPr/>
          </p:nvSpPr>
          <p:spPr>
            <a:xfrm>
              <a:off x="0" y="-28575"/>
              <a:ext cx="6453117" cy="268826"/>
            </a:xfrm>
            <a:prstGeom prst="rect">
              <a:avLst/>
            </a:prstGeom>
          </p:spPr>
          <p:txBody>
            <a:bodyPr anchor="ctr" rtlCol="false" tIns="50800" lIns="50800" bIns="50800" rIns="50800"/>
            <a:lstStyle/>
            <a:p>
              <a:pPr algn="ctr">
                <a:lnSpc>
                  <a:spcPts val="2100"/>
                </a:lnSpc>
                <a:spcBef>
                  <a:spcPct val="0"/>
                </a:spcBef>
              </a:pPr>
            </a:p>
          </p:txBody>
        </p:sp>
      </p:grpSp>
      <p:sp>
        <p:nvSpPr>
          <p:cNvPr name="TextBox 5" id="5"/>
          <p:cNvSpPr txBox="true"/>
          <p:nvPr/>
        </p:nvSpPr>
        <p:spPr>
          <a:xfrm rot="0">
            <a:off x="810233" y="747395"/>
            <a:ext cx="8894538" cy="655956"/>
          </a:xfrm>
          <a:prstGeom prst="rect">
            <a:avLst/>
          </a:prstGeom>
        </p:spPr>
        <p:txBody>
          <a:bodyPr anchor="t" rtlCol="false" tIns="0" lIns="0" bIns="0" rIns="0">
            <a:spAutoFit/>
          </a:bodyPr>
          <a:lstStyle/>
          <a:p>
            <a:pPr algn="l">
              <a:lnSpc>
                <a:spcPts val="5319"/>
              </a:lnSpc>
            </a:pPr>
            <a:r>
              <a:rPr lang="en-US" sz="3799" i="true" b="true">
                <a:solidFill>
                  <a:srgbClr val="737373"/>
                </a:solidFill>
                <a:latin typeface="Josefin Sans Bold Italics"/>
                <a:ea typeface="Josefin Sans Bold Italics"/>
                <a:cs typeface="Josefin Sans Bold Italics"/>
                <a:sym typeface="Josefin Sans Bold Italics"/>
              </a:rPr>
              <a:t>Our Products: Outdoor Furniture*</a:t>
            </a:r>
          </a:p>
        </p:txBody>
      </p:sp>
      <p:sp>
        <p:nvSpPr>
          <p:cNvPr name="TextBox 6" id="6"/>
          <p:cNvSpPr txBox="true"/>
          <p:nvPr/>
        </p:nvSpPr>
        <p:spPr>
          <a:xfrm rot="0">
            <a:off x="779890" y="8823324"/>
            <a:ext cx="16088513" cy="330201"/>
          </a:xfrm>
          <a:prstGeom prst="rect">
            <a:avLst/>
          </a:prstGeom>
        </p:spPr>
        <p:txBody>
          <a:bodyPr anchor="t" rtlCol="false" tIns="0" lIns="0" bIns="0" rIns="0">
            <a:spAutoFit/>
          </a:bodyPr>
          <a:lstStyle/>
          <a:p>
            <a:pPr algn="l">
              <a:lnSpc>
                <a:spcPts val="2799"/>
              </a:lnSpc>
            </a:pPr>
            <a:r>
              <a:rPr lang="en-US" sz="1999">
                <a:solidFill>
                  <a:srgbClr val="737373"/>
                </a:solidFill>
                <a:latin typeface=" Avenir Next Arabic"/>
                <a:ea typeface=" Avenir Next Arabic"/>
                <a:cs typeface=" Avenir Next Arabic"/>
                <a:sym typeface=" Avenir Next Arabic"/>
              </a:rPr>
              <a:t>*For more outdoor furniture, please visit our website. For custom orders or more information please contact us at sales@auraseating.com</a:t>
            </a:r>
          </a:p>
        </p:txBody>
      </p:sp>
      <p:sp>
        <p:nvSpPr>
          <p:cNvPr name="Freeform 7" id="7"/>
          <p:cNvSpPr/>
          <p:nvPr/>
        </p:nvSpPr>
        <p:spPr>
          <a:xfrm flipH="false" flipV="false" rot="0">
            <a:off x="810233" y="2259672"/>
            <a:ext cx="2167454" cy="2247333"/>
          </a:xfrm>
          <a:custGeom>
            <a:avLst/>
            <a:gdLst/>
            <a:ahLst/>
            <a:cxnLst/>
            <a:rect r="r" b="b" t="t" l="l"/>
            <a:pathLst>
              <a:path h="2247333" w="2167454">
                <a:moveTo>
                  <a:pt x="0" y="0"/>
                </a:moveTo>
                <a:lnTo>
                  <a:pt x="2167454" y="0"/>
                </a:lnTo>
                <a:lnTo>
                  <a:pt x="2167454" y="2247333"/>
                </a:lnTo>
                <a:lnTo>
                  <a:pt x="0" y="2247333"/>
                </a:lnTo>
                <a:lnTo>
                  <a:pt x="0" y="0"/>
                </a:lnTo>
                <a:close/>
              </a:path>
            </a:pathLst>
          </a:custGeom>
          <a:blipFill>
            <a:blip r:embed="rId2"/>
            <a:stretch>
              <a:fillRect l="-22350" t="-17338" r="-17977" b="-15464"/>
            </a:stretch>
          </a:blipFill>
        </p:spPr>
      </p:sp>
      <p:sp>
        <p:nvSpPr>
          <p:cNvPr name="Freeform 8" id="8"/>
          <p:cNvSpPr/>
          <p:nvPr/>
        </p:nvSpPr>
        <p:spPr>
          <a:xfrm flipH="false" flipV="false" rot="0">
            <a:off x="11984608" y="2106445"/>
            <a:ext cx="1760339" cy="2485744"/>
          </a:xfrm>
          <a:custGeom>
            <a:avLst/>
            <a:gdLst/>
            <a:ahLst/>
            <a:cxnLst/>
            <a:rect r="r" b="b" t="t" l="l"/>
            <a:pathLst>
              <a:path h="2485744" w="1760339">
                <a:moveTo>
                  <a:pt x="0" y="0"/>
                </a:moveTo>
                <a:lnTo>
                  <a:pt x="1760339" y="0"/>
                </a:lnTo>
                <a:lnTo>
                  <a:pt x="1760339" y="2485745"/>
                </a:lnTo>
                <a:lnTo>
                  <a:pt x="0" y="2485745"/>
                </a:lnTo>
                <a:lnTo>
                  <a:pt x="0" y="0"/>
                </a:lnTo>
                <a:close/>
              </a:path>
            </a:pathLst>
          </a:custGeom>
          <a:blipFill>
            <a:blip r:embed="rId3"/>
            <a:stretch>
              <a:fillRect l="-12681" t="-10103" r="-11563" b="-9606"/>
            </a:stretch>
          </a:blipFill>
        </p:spPr>
      </p:sp>
      <p:sp>
        <p:nvSpPr>
          <p:cNvPr name="Freeform 9" id="9"/>
          <p:cNvSpPr/>
          <p:nvPr/>
        </p:nvSpPr>
        <p:spPr>
          <a:xfrm flipH="false" flipV="false" rot="0">
            <a:off x="8383752" y="2067473"/>
            <a:ext cx="1744876" cy="2485845"/>
          </a:xfrm>
          <a:custGeom>
            <a:avLst/>
            <a:gdLst/>
            <a:ahLst/>
            <a:cxnLst/>
            <a:rect r="r" b="b" t="t" l="l"/>
            <a:pathLst>
              <a:path h="2485845" w="1744876">
                <a:moveTo>
                  <a:pt x="0" y="0"/>
                </a:moveTo>
                <a:lnTo>
                  <a:pt x="1744876" y="0"/>
                </a:lnTo>
                <a:lnTo>
                  <a:pt x="1744876" y="2485845"/>
                </a:lnTo>
                <a:lnTo>
                  <a:pt x="0" y="2485845"/>
                </a:lnTo>
                <a:lnTo>
                  <a:pt x="0" y="0"/>
                </a:lnTo>
                <a:close/>
              </a:path>
            </a:pathLst>
          </a:custGeom>
          <a:blipFill>
            <a:blip r:embed="rId4"/>
            <a:stretch>
              <a:fillRect l="-17543" t="-13154" r="-15550" b="-12034"/>
            </a:stretch>
          </a:blipFill>
        </p:spPr>
      </p:sp>
      <p:sp>
        <p:nvSpPr>
          <p:cNvPr name="Freeform 10" id="10"/>
          <p:cNvSpPr/>
          <p:nvPr/>
        </p:nvSpPr>
        <p:spPr>
          <a:xfrm flipH="false" flipV="false" rot="0">
            <a:off x="4747420" y="2067473"/>
            <a:ext cx="1519558" cy="2524817"/>
          </a:xfrm>
          <a:custGeom>
            <a:avLst/>
            <a:gdLst/>
            <a:ahLst/>
            <a:cxnLst/>
            <a:rect r="r" b="b" t="t" l="l"/>
            <a:pathLst>
              <a:path h="2524817" w="1519558">
                <a:moveTo>
                  <a:pt x="0" y="0"/>
                </a:moveTo>
                <a:lnTo>
                  <a:pt x="1519558" y="0"/>
                </a:lnTo>
                <a:lnTo>
                  <a:pt x="1519558" y="2524817"/>
                </a:lnTo>
                <a:lnTo>
                  <a:pt x="0" y="2524817"/>
                </a:lnTo>
                <a:lnTo>
                  <a:pt x="0" y="0"/>
                </a:lnTo>
                <a:close/>
              </a:path>
            </a:pathLst>
          </a:custGeom>
          <a:blipFill>
            <a:blip r:embed="rId5"/>
            <a:stretch>
              <a:fillRect l="-21034" t="-11815" r="-17528" b="-9705"/>
            </a:stretch>
          </a:blipFill>
        </p:spPr>
      </p:sp>
      <p:sp>
        <p:nvSpPr>
          <p:cNvPr name="Freeform 11" id="11"/>
          <p:cNvSpPr/>
          <p:nvPr/>
        </p:nvSpPr>
        <p:spPr>
          <a:xfrm flipH="false" flipV="false" rot="0">
            <a:off x="15506152" y="2129602"/>
            <a:ext cx="1868237" cy="2400559"/>
          </a:xfrm>
          <a:custGeom>
            <a:avLst/>
            <a:gdLst/>
            <a:ahLst/>
            <a:cxnLst/>
            <a:rect r="r" b="b" t="t" l="l"/>
            <a:pathLst>
              <a:path h="2400559" w="1868237">
                <a:moveTo>
                  <a:pt x="0" y="0"/>
                </a:moveTo>
                <a:lnTo>
                  <a:pt x="1868237" y="0"/>
                </a:lnTo>
                <a:lnTo>
                  <a:pt x="1868237" y="2400559"/>
                </a:lnTo>
                <a:lnTo>
                  <a:pt x="0" y="2400559"/>
                </a:lnTo>
                <a:lnTo>
                  <a:pt x="0" y="0"/>
                </a:lnTo>
                <a:close/>
              </a:path>
            </a:pathLst>
          </a:custGeom>
          <a:blipFill>
            <a:blip r:embed="rId6"/>
            <a:stretch>
              <a:fillRect l="-20156" t="-15687" r="-18716" b="-14136"/>
            </a:stretch>
          </a:blipFill>
        </p:spPr>
      </p:sp>
      <p:sp>
        <p:nvSpPr>
          <p:cNvPr name="Freeform 12" id="12"/>
          <p:cNvSpPr/>
          <p:nvPr/>
        </p:nvSpPr>
        <p:spPr>
          <a:xfrm flipH="true" flipV="false" rot="0">
            <a:off x="520619" y="5777240"/>
            <a:ext cx="2809786" cy="1943284"/>
          </a:xfrm>
          <a:custGeom>
            <a:avLst/>
            <a:gdLst/>
            <a:ahLst/>
            <a:cxnLst/>
            <a:rect r="r" b="b" t="t" l="l"/>
            <a:pathLst>
              <a:path h="1943284" w="2809786">
                <a:moveTo>
                  <a:pt x="2809786" y="0"/>
                </a:moveTo>
                <a:lnTo>
                  <a:pt x="0" y="0"/>
                </a:lnTo>
                <a:lnTo>
                  <a:pt x="0" y="1943285"/>
                </a:lnTo>
                <a:lnTo>
                  <a:pt x="2809786" y="1943285"/>
                </a:lnTo>
                <a:lnTo>
                  <a:pt x="2809786" y="0"/>
                </a:lnTo>
                <a:close/>
              </a:path>
            </a:pathLst>
          </a:custGeom>
          <a:blipFill>
            <a:blip r:embed="rId7"/>
            <a:stretch>
              <a:fillRect l="-6223" t="0" r="-5778" b="0"/>
            </a:stretch>
          </a:blipFill>
        </p:spPr>
      </p:sp>
      <p:sp>
        <p:nvSpPr>
          <p:cNvPr name="Freeform 13" id="13"/>
          <p:cNvSpPr/>
          <p:nvPr/>
        </p:nvSpPr>
        <p:spPr>
          <a:xfrm flipH="true" flipV="false" rot="0">
            <a:off x="8104599" y="5777240"/>
            <a:ext cx="2475593" cy="1737174"/>
          </a:xfrm>
          <a:custGeom>
            <a:avLst/>
            <a:gdLst/>
            <a:ahLst/>
            <a:cxnLst/>
            <a:rect r="r" b="b" t="t" l="l"/>
            <a:pathLst>
              <a:path h="1737174" w="2475593">
                <a:moveTo>
                  <a:pt x="2475592" y="0"/>
                </a:moveTo>
                <a:lnTo>
                  <a:pt x="0" y="0"/>
                </a:lnTo>
                <a:lnTo>
                  <a:pt x="0" y="1737174"/>
                </a:lnTo>
                <a:lnTo>
                  <a:pt x="2475592" y="1737174"/>
                </a:lnTo>
                <a:lnTo>
                  <a:pt x="2475592" y="0"/>
                </a:lnTo>
                <a:close/>
              </a:path>
            </a:pathLst>
          </a:custGeom>
          <a:blipFill>
            <a:blip r:embed="rId8"/>
            <a:stretch>
              <a:fillRect l="0" t="0" r="-9643" b="0"/>
            </a:stretch>
          </a:blipFill>
        </p:spPr>
      </p:sp>
      <p:sp>
        <p:nvSpPr>
          <p:cNvPr name="Freeform 14" id="14"/>
          <p:cNvSpPr/>
          <p:nvPr/>
        </p:nvSpPr>
        <p:spPr>
          <a:xfrm flipH="true" flipV="false" rot="0">
            <a:off x="4472233" y="5812644"/>
            <a:ext cx="2489366" cy="1872476"/>
          </a:xfrm>
          <a:custGeom>
            <a:avLst/>
            <a:gdLst/>
            <a:ahLst/>
            <a:cxnLst/>
            <a:rect r="r" b="b" t="t" l="l"/>
            <a:pathLst>
              <a:path h="1872476" w="2489366">
                <a:moveTo>
                  <a:pt x="2489366" y="0"/>
                </a:moveTo>
                <a:lnTo>
                  <a:pt x="0" y="0"/>
                </a:lnTo>
                <a:lnTo>
                  <a:pt x="0" y="1872477"/>
                </a:lnTo>
                <a:lnTo>
                  <a:pt x="2489366" y="1872477"/>
                </a:lnTo>
                <a:lnTo>
                  <a:pt x="2489366" y="0"/>
                </a:lnTo>
                <a:close/>
              </a:path>
            </a:pathLst>
          </a:custGeom>
          <a:blipFill>
            <a:blip r:embed="rId9"/>
            <a:stretch>
              <a:fillRect l="0" t="0" r="0" b="0"/>
            </a:stretch>
          </a:blipFill>
        </p:spPr>
      </p:sp>
      <p:sp>
        <p:nvSpPr>
          <p:cNvPr name="Freeform 15" id="15"/>
          <p:cNvSpPr/>
          <p:nvPr/>
        </p:nvSpPr>
        <p:spPr>
          <a:xfrm flipH="false" flipV="false" rot="0">
            <a:off x="11400501" y="5882817"/>
            <a:ext cx="2928553" cy="1376420"/>
          </a:xfrm>
          <a:custGeom>
            <a:avLst/>
            <a:gdLst/>
            <a:ahLst/>
            <a:cxnLst/>
            <a:rect r="r" b="b" t="t" l="l"/>
            <a:pathLst>
              <a:path h="1376420" w="2928553">
                <a:moveTo>
                  <a:pt x="0" y="0"/>
                </a:moveTo>
                <a:lnTo>
                  <a:pt x="2928553" y="0"/>
                </a:lnTo>
                <a:lnTo>
                  <a:pt x="2928553" y="1376420"/>
                </a:lnTo>
                <a:lnTo>
                  <a:pt x="0" y="1376420"/>
                </a:lnTo>
                <a:lnTo>
                  <a:pt x="0" y="0"/>
                </a:lnTo>
                <a:close/>
              </a:path>
            </a:pathLst>
          </a:custGeom>
          <a:blipFill>
            <a:blip r:embed="rId10"/>
            <a:stretch>
              <a:fillRect l="0" t="0" r="0" b="0"/>
            </a:stretch>
          </a:blipFill>
        </p:spPr>
      </p:sp>
      <p:sp>
        <p:nvSpPr>
          <p:cNvPr name="Freeform 16" id="16"/>
          <p:cNvSpPr/>
          <p:nvPr/>
        </p:nvSpPr>
        <p:spPr>
          <a:xfrm flipH="true" flipV="false" rot="0">
            <a:off x="15218239" y="5940909"/>
            <a:ext cx="2545929" cy="1260235"/>
          </a:xfrm>
          <a:custGeom>
            <a:avLst/>
            <a:gdLst/>
            <a:ahLst/>
            <a:cxnLst/>
            <a:rect r="r" b="b" t="t" l="l"/>
            <a:pathLst>
              <a:path h="1260235" w="2545929">
                <a:moveTo>
                  <a:pt x="2545929" y="0"/>
                </a:moveTo>
                <a:lnTo>
                  <a:pt x="0" y="0"/>
                </a:lnTo>
                <a:lnTo>
                  <a:pt x="0" y="1260235"/>
                </a:lnTo>
                <a:lnTo>
                  <a:pt x="2545929" y="1260235"/>
                </a:lnTo>
                <a:lnTo>
                  <a:pt x="2545929" y="0"/>
                </a:lnTo>
                <a:close/>
              </a:path>
            </a:pathLst>
          </a:custGeom>
          <a:blipFill>
            <a:blip r:embed="rId11"/>
            <a:stretch>
              <a:fillRect l="0" t="0" r="0" b="0"/>
            </a:stretch>
          </a:blipFill>
        </p:spPr>
      </p:sp>
      <p:sp>
        <p:nvSpPr>
          <p:cNvPr name="Freeform 17" id="17"/>
          <p:cNvSpPr/>
          <p:nvPr/>
        </p:nvSpPr>
        <p:spPr>
          <a:xfrm flipH="false" flipV="false" rot="0">
            <a:off x="15349122" y="623425"/>
            <a:ext cx="2490591" cy="905953"/>
          </a:xfrm>
          <a:custGeom>
            <a:avLst/>
            <a:gdLst/>
            <a:ahLst/>
            <a:cxnLst/>
            <a:rect r="r" b="b" t="t" l="l"/>
            <a:pathLst>
              <a:path h="905953" w="2490591">
                <a:moveTo>
                  <a:pt x="0" y="0"/>
                </a:moveTo>
                <a:lnTo>
                  <a:pt x="2490591" y="0"/>
                </a:lnTo>
                <a:lnTo>
                  <a:pt x="2490591" y="905952"/>
                </a:lnTo>
                <a:lnTo>
                  <a:pt x="0" y="905952"/>
                </a:lnTo>
                <a:lnTo>
                  <a:pt x="0" y="0"/>
                </a:lnTo>
                <a:close/>
              </a:path>
            </a:pathLst>
          </a:custGeom>
          <a:blipFill>
            <a:blip r:embed="rId12"/>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97779"/>
            <a:ext cx="18512380" cy="689221"/>
            <a:chOff x="0" y="0"/>
            <a:chExt cx="6453117" cy="240251"/>
          </a:xfrm>
        </p:grpSpPr>
        <p:sp>
          <p:nvSpPr>
            <p:cNvPr name="Freeform 3" id="3"/>
            <p:cNvSpPr/>
            <p:nvPr/>
          </p:nvSpPr>
          <p:spPr>
            <a:xfrm flipH="false" flipV="false" rot="0">
              <a:off x="0" y="0"/>
              <a:ext cx="6453117" cy="240251"/>
            </a:xfrm>
            <a:custGeom>
              <a:avLst/>
              <a:gdLst/>
              <a:ahLst/>
              <a:cxnLst/>
              <a:rect r="r" b="b" t="t" l="l"/>
              <a:pathLst>
                <a:path h="240251" w="6453117">
                  <a:moveTo>
                    <a:pt x="0" y="0"/>
                  </a:moveTo>
                  <a:lnTo>
                    <a:pt x="6453117" y="0"/>
                  </a:lnTo>
                  <a:lnTo>
                    <a:pt x="6453117" y="240251"/>
                  </a:lnTo>
                  <a:lnTo>
                    <a:pt x="0" y="240251"/>
                  </a:lnTo>
                  <a:close/>
                </a:path>
              </a:pathLst>
            </a:custGeom>
            <a:solidFill>
              <a:srgbClr val="141E24"/>
            </a:solidFill>
          </p:spPr>
        </p:sp>
        <p:sp>
          <p:nvSpPr>
            <p:cNvPr name="TextBox 4" id="4"/>
            <p:cNvSpPr txBox="true"/>
            <p:nvPr/>
          </p:nvSpPr>
          <p:spPr>
            <a:xfrm>
              <a:off x="0" y="-28575"/>
              <a:ext cx="6453117" cy="268826"/>
            </a:xfrm>
            <a:prstGeom prst="rect">
              <a:avLst/>
            </a:prstGeom>
          </p:spPr>
          <p:txBody>
            <a:bodyPr anchor="ctr" rtlCol="false" tIns="50800" lIns="50800" bIns="50800" rIns="50800"/>
            <a:lstStyle/>
            <a:p>
              <a:pPr algn="ctr">
                <a:lnSpc>
                  <a:spcPts val="2100"/>
                </a:lnSpc>
                <a:spcBef>
                  <a:spcPct val="0"/>
                </a:spcBef>
              </a:pPr>
            </a:p>
          </p:txBody>
        </p:sp>
      </p:grpSp>
      <p:sp>
        <p:nvSpPr>
          <p:cNvPr name="TextBox 5" id="5"/>
          <p:cNvSpPr txBox="true"/>
          <p:nvPr/>
        </p:nvSpPr>
        <p:spPr>
          <a:xfrm rot="0">
            <a:off x="810233" y="747395"/>
            <a:ext cx="7758708" cy="655956"/>
          </a:xfrm>
          <a:prstGeom prst="rect">
            <a:avLst/>
          </a:prstGeom>
        </p:spPr>
        <p:txBody>
          <a:bodyPr anchor="t" rtlCol="false" tIns="0" lIns="0" bIns="0" rIns="0">
            <a:spAutoFit/>
          </a:bodyPr>
          <a:lstStyle/>
          <a:p>
            <a:pPr algn="l">
              <a:lnSpc>
                <a:spcPts val="5319"/>
              </a:lnSpc>
            </a:pPr>
            <a:r>
              <a:rPr lang="en-US" sz="3799" i="true" b="true">
                <a:solidFill>
                  <a:srgbClr val="737373"/>
                </a:solidFill>
                <a:latin typeface="Josefin Sans Bold Italics"/>
                <a:ea typeface="Josefin Sans Bold Italics"/>
                <a:cs typeface="Josefin Sans Bold Italics"/>
                <a:sym typeface="Josefin Sans Bold Italics"/>
              </a:rPr>
              <a:t>Our Products: Hotel Room Chairs*</a:t>
            </a:r>
          </a:p>
        </p:txBody>
      </p:sp>
      <p:sp>
        <p:nvSpPr>
          <p:cNvPr name="TextBox 6" id="6"/>
          <p:cNvSpPr txBox="true"/>
          <p:nvPr/>
        </p:nvSpPr>
        <p:spPr>
          <a:xfrm rot="0">
            <a:off x="779890" y="8823324"/>
            <a:ext cx="16088513" cy="330201"/>
          </a:xfrm>
          <a:prstGeom prst="rect">
            <a:avLst/>
          </a:prstGeom>
        </p:spPr>
        <p:txBody>
          <a:bodyPr anchor="t" rtlCol="false" tIns="0" lIns="0" bIns="0" rIns="0">
            <a:spAutoFit/>
          </a:bodyPr>
          <a:lstStyle/>
          <a:p>
            <a:pPr algn="l">
              <a:lnSpc>
                <a:spcPts val="2799"/>
              </a:lnSpc>
            </a:pPr>
            <a:r>
              <a:rPr lang="en-US" sz="1999">
                <a:solidFill>
                  <a:srgbClr val="737373"/>
                </a:solidFill>
                <a:latin typeface=" Avenir Next Arabic"/>
                <a:ea typeface=" Avenir Next Arabic"/>
                <a:cs typeface=" Avenir Next Arabic"/>
                <a:sym typeface=" Avenir Next Arabic"/>
              </a:rPr>
              <a:t>*For more hotel room chairs, please visit our website. For custom orders or more information please contact us at sales@auraseating.com</a:t>
            </a:r>
          </a:p>
        </p:txBody>
      </p:sp>
      <p:sp>
        <p:nvSpPr>
          <p:cNvPr name="Freeform 7" id="7"/>
          <p:cNvSpPr/>
          <p:nvPr/>
        </p:nvSpPr>
        <p:spPr>
          <a:xfrm flipH="true" flipV="false" rot="0">
            <a:off x="812413" y="1923255"/>
            <a:ext cx="2226198" cy="2813254"/>
          </a:xfrm>
          <a:custGeom>
            <a:avLst/>
            <a:gdLst/>
            <a:ahLst/>
            <a:cxnLst/>
            <a:rect r="r" b="b" t="t" l="l"/>
            <a:pathLst>
              <a:path h="2813254" w="2226198">
                <a:moveTo>
                  <a:pt x="2226198" y="0"/>
                </a:moveTo>
                <a:lnTo>
                  <a:pt x="0" y="0"/>
                </a:lnTo>
                <a:lnTo>
                  <a:pt x="0" y="2813253"/>
                </a:lnTo>
                <a:lnTo>
                  <a:pt x="2226198" y="2813253"/>
                </a:lnTo>
                <a:lnTo>
                  <a:pt x="2226198" y="0"/>
                </a:lnTo>
                <a:close/>
              </a:path>
            </a:pathLst>
          </a:custGeom>
          <a:blipFill>
            <a:blip r:embed="rId2"/>
            <a:stretch>
              <a:fillRect l="-67707" t="-14891" r="-60500" b="-5424"/>
            </a:stretch>
          </a:blipFill>
        </p:spPr>
      </p:sp>
      <p:sp>
        <p:nvSpPr>
          <p:cNvPr name="Freeform 8" id="8"/>
          <p:cNvSpPr/>
          <p:nvPr/>
        </p:nvSpPr>
        <p:spPr>
          <a:xfrm flipH="true" flipV="false" rot="0">
            <a:off x="4587223" y="1865408"/>
            <a:ext cx="2259386" cy="2967818"/>
          </a:xfrm>
          <a:custGeom>
            <a:avLst/>
            <a:gdLst/>
            <a:ahLst/>
            <a:cxnLst/>
            <a:rect r="r" b="b" t="t" l="l"/>
            <a:pathLst>
              <a:path h="2967818" w="2259386">
                <a:moveTo>
                  <a:pt x="2259386" y="0"/>
                </a:moveTo>
                <a:lnTo>
                  <a:pt x="0" y="0"/>
                </a:lnTo>
                <a:lnTo>
                  <a:pt x="0" y="2967818"/>
                </a:lnTo>
                <a:lnTo>
                  <a:pt x="2259386" y="2967818"/>
                </a:lnTo>
                <a:lnTo>
                  <a:pt x="2259386" y="0"/>
                </a:lnTo>
                <a:close/>
              </a:path>
            </a:pathLst>
          </a:custGeom>
          <a:blipFill>
            <a:blip r:embed="rId3"/>
            <a:stretch>
              <a:fillRect l="-58323" t="-10345" r="-59228" b="0"/>
            </a:stretch>
          </a:blipFill>
        </p:spPr>
      </p:sp>
      <p:sp>
        <p:nvSpPr>
          <p:cNvPr name="Freeform 9" id="9"/>
          <p:cNvSpPr/>
          <p:nvPr/>
        </p:nvSpPr>
        <p:spPr>
          <a:xfrm flipH="false" flipV="false" rot="0">
            <a:off x="8153751" y="1742342"/>
            <a:ext cx="2523715" cy="3090885"/>
          </a:xfrm>
          <a:custGeom>
            <a:avLst/>
            <a:gdLst/>
            <a:ahLst/>
            <a:cxnLst/>
            <a:rect r="r" b="b" t="t" l="l"/>
            <a:pathLst>
              <a:path h="3090885" w="2523715">
                <a:moveTo>
                  <a:pt x="0" y="0"/>
                </a:moveTo>
                <a:lnTo>
                  <a:pt x="2523715" y="0"/>
                </a:lnTo>
                <a:lnTo>
                  <a:pt x="2523715" y="3090884"/>
                </a:lnTo>
                <a:lnTo>
                  <a:pt x="0" y="3090884"/>
                </a:lnTo>
                <a:lnTo>
                  <a:pt x="0" y="0"/>
                </a:lnTo>
                <a:close/>
              </a:path>
            </a:pathLst>
          </a:custGeom>
          <a:blipFill>
            <a:blip r:embed="rId4"/>
            <a:stretch>
              <a:fillRect l="-42987" t="0" r="-40837" b="0"/>
            </a:stretch>
          </a:blipFill>
        </p:spPr>
      </p:sp>
      <p:sp>
        <p:nvSpPr>
          <p:cNvPr name="Freeform 10" id="10"/>
          <p:cNvSpPr/>
          <p:nvPr/>
        </p:nvSpPr>
        <p:spPr>
          <a:xfrm flipH="false" flipV="false" rot="0">
            <a:off x="11900120" y="1909277"/>
            <a:ext cx="2428933" cy="2802237"/>
          </a:xfrm>
          <a:custGeom>
            <a:avLst/>
            <a:gdLst/>
            <a:ahLst/>
            <a:cxnLst/>
            <a:rect r="r" b="b" t="t" l="l"/>
            <a:pathLst>
              <a:path h="2802237" w="2428933">
                <a:moveTo>
                  <a:pt x="0" y="0"/>
                </a:moveTo>
                <a:lnTo>
                  <a:pt x="2428934" y="0"/>
                </a:lnTo>
                <a:lnTo>
                  <a:pt x="2428934" y="2802237"/>
                </a:lnTo>
                <a:lnTo>
                  <a:pt x="0" y="2802237"/>
                </a:lnTo>
                <a:lnTo>
                  <a:pt x="0" y="0"/>
                </a:lnTo>
                <a:close/>
              </a:path>
            </a:pathLst>
          </a:custGeom>
          <a:blipFill>
            <a:blip r:embed="rId5"/>
            <a:stretch>
              <a:fillRect l="-20819" t="-55986" r="-21216" b="-29845"/>
            </a:stretch>
          </a:blipFill>
        </p:spPr>
      </p:sp>
      <p:sp>
        <p:nvSpPr>
          <p:cNvPr name="Freeform 11" id="11"/>
          <p:cNvSpPr/>
          <p:nvPr/>
        </p:nvSpPr>
        <p:spPr>
          <a:xfrm flipH="false" flipV="false" rot="0">
            <a:off x="15349122" y="623425"/>
            <a:ext cx="2490591" cy="905953"/>
          </a:xfrm>
          <a:custGeom>
            <a:avLst/>
            <a:gdLst/>
            <a:ahLst/>
            <a:cxnLst/>
            <a:rect r="r" b="b" t="t" l="l"/>
            <a:pathLst>
              <a:path h="905953" w="2490591">
                <a:moveTo>
                  <a:pt x="0" y="0"/>
                </a:moveTo>
                <a:lnTo>
                  <a:pt x="2490591" y="0"/>
                </a:lnTo>
                <a:lnTo>
                  <a:pt x="2490591" y="905952"/>
                </a:lnTo>
                <a:lnTo>
                  <a:pt x="0" y="905952"/>
                </a:lnTo>
                <a:lnTo>
                  <a:pt x="0" y="0"/>
                </a:lnTo>
                <a:close/>
              </a:path>
            </a:pathLst>
          </a:custGeom>
          <a:blipFill>
            <a:blip r:embed="rId6"/>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97779"/>
            <a:ext cx="18512380" cy="689221"/>
            <a:chOff x="0" y="0"/>
            <a:chExt cx="6453117" cy="240251"/>
          </a:xfrm>
        </p:grpSpPr>
        <p:sp>
          <p:nvSpPr>
            <p:cNvPr name="Freeform 3" id="3"/>
            <p:cNvSpPr/>
            <p:nvPr/>
          </p:nvSpPr>
          <p:spPr>
            <a:xfrm flipH="false" flipV="false" rot="0">
              <a:off x="0" y="0"/>
              <a:ext cx="6453117" cy="240251"/>
            </a:xfrm>
            <a:custGeom>
              <a:avLst/>
              <a:gdLst/>
              <a:ahLst/>
              <a:cxnLst/>
              <a:rect r="r" b="b" t="t" l="l"/>
              <a:pathLst>
                <a:path h="240251" w="6453117">
                  <a:moveTo>
                    <a:pt x="0" y="0"/>
                  </a:moveTo>
                  <a:lnTo>
                    <a:pt x="6453117" y="0"/>
                  </a:lnTo>
                  <a:lnTo>
                    <a:pt x="6453117" y="240251"/>
                  </a:lnTo>
                  <a:lnTo>
                    <a:pt x="0" y="240251"/>
                  </a:lnTo>
                  <a:close/>
                </a:path>
              </a:pathLst>
            </a:custGeom>
            <a:solidFill>
              <a:srgbClr val="141E24"/>
            </a:solidFill>
          </p:spPr>
        </p:sp>
        <p:sp>
          <p:nvSpPr>
            <p:cNvPr name="TextBox 4" id="4"/>
            <p:cNvSpPr txBox="true"/>
            <p:nvPr/>
          </p:nvSpPr>
          <p:spPr>
            <a:xfrm>
              <a:off x="0" y="-28575"/>
              <a:ext cx="6453117" cy="268826"/>
            </a:xfrm>
            <a:prstGeom prst="rect">
              <a:avLst/>
            </a:prstGeom>
          </p:spPr>
          <p:txBody>
            <a:bodyPr anchor="ctr" rtlCol="false" tIns="50800" lIns="50800" bIns="50800" rIns="50800"/>
            <a:lstStyle/>
            <a:p>
              <a:pPr algn="ctr">
                <a:lnSpc>
                  <a:spcPts val="2100"/>
                </a:lnSpc>
                <a:spcBef>
                  <a:spcPct val="0"/>
                </a:spcBef>
              </a:pPr>
            </a:p>
          </p:txBody>
        </p:sp>
      </p:grpSp>
      <p:sp>
        <p:nvSpPr>
          <p:cNvPr name="TextBox 5" id="5"/>
          <p:cNvSpPr txBox="true"/>
          <p:nvPr/>
        </p:nvSpPr>
        <p:spPr>
          <a:xfrm rot="0">
            <a:off x="810233" y="747395"/>
            <a:ext cx="5156895" cy="655956"/>
          </a:xfrm>
          <a:prstGeom prst="rect">
            <a:avLst/>
          </a:prstGeom>
        </p:spPr>
        <p:txBody>
          <a:bodyPr anchor="t" rtlCol="false" tIns="0" lIns="0" bIns="0" rIns="0">
            <a:spAutoFit/>
          </a:bodyPr>
          <a:lstStyle/>
          <a:p>
            <a:pPr algn="l">
              <a:lnSpc>
                <a:spcPts val="5319"/>
              </a:lnSpc>
            </a:pPr>
            <a:r>
              <a:rPr lang="en-US" sz="3799" i="true" b="true">
                <a:solidFill>
                  <a:srgbClr val="737373"/>
                </a:solidFill>
                <a:latin typeface="Josefin Sans Bold Italics"/>
                <a:ea typeface="Josefin Sans Bold Italics"/>
                <a:cs typeface="Josefin Sans Bold Italics"/>
                <a:sym typeface="Josefin Sans Bold Italics"/>
              </a:rPr>
              <a:t>Our Products: Lounge*</a:t>
            </a:r>
          </a:p>
        </p:txBody>
      </p:sp>
      <p:sp>
        <p:nvSpPr>
          <p:cNvPr name="TextBox 6" id="6"/>
          <p:cNvSpPr txBox="true"/>
          <p:nvPr/>
        </p:nvSpPr>
        <p:spPr>
          <a:xfrm rot="0">
            <a:off x="779890" y="8823324"/>
            <a:ext cx="16088513" cy="330201"/>
          </a:xfrm>
          <a:prstGeom prst="rect">
            <a:avLst/>
          </a:prstGeom>
        </p:spPr>
        <p:txBody>
          <a:bodyPr anchor="t" rtlCol="false" tIns="0" lIns="0" bIns="0" rIns="0">
            <a:spAutoFit/>
          </a:bodyPr>
          <a:lstStyle/>
          <a:p>
            <a:pPr algn="l">
              <a:lnSpc>
                <a:spcPts val="2799"/>
              </a:lnSpc>
            </a:pPr>
            <a:r>
              <a:rPr lang="en-US" sz="1999">
                <a:solidFill>
                  <a:srgbClr val="737373"/>
                </a:solidFill>
                <a:latin typeface=" Avenir Next Arabic"/>
                <a:ea typeface=" Avenir Next Arabic"/>
                <a:cs typeface=" Avenir Next Arabic"/>
                <a:sym typeface=" Avenir Next Arabic"/>
              </a:rPr>
              <a:t>*For more lounge products, please visit our website. For custom orders or more information please contact us at sales@auraseating.com</a:t>
            </a:r>
          </a:p>
        </p:txBody>
      </p:sp>
      <p:sp>
        <p:nvSpPr>
          <p:cNvPr name="Freeform 7" id="7"/>
          <p:cNvSpPr/>
          <p:nvPr/>
        </p:nvSpPr>
        <p:spPr>
          <a:xfrm flipH="true" flipV="false" rot="0">
            <a:off x="4671798" y="2106445"/>
            <a:ext cx="1873347" cy="2422831"/>
          </a:xfrm>
          <a:custGeom>
            <a:avLst/>
            <a:gdLst/>
            <a:ahLst/>
            <a:cxnLst/>
            <a:rect r="r" b="b" t="t" l="l"/>
            <a:pathLst>
              <a:path h="2422831" w="1873347">
                <a:moveTo>
                  <a:pt x="1873347" y="0"/>
                </a:moveTo>
                <a:lnTo>
                  <a:pt x="0" y="0"/>
                </a:lnTo>
                <a:lnTo>
                  <a:pt x="0" y="2422831"/>
                </a:lnTo>
                <a:lnTo>
                  <a:pt x="1873347" y="2422831"/>
                </a:lnTo>
                <a:lnTo>
                  <a:pt x="1873347" y="0"/>
                </a:lnTo>
                <a:close/>
              </a:path>
            </a:pathLst>
          </a:custGeom>
          <a:blipFill>
            <a:blip r:embed="rId2"/>
            <a:stretch>
              <a:fillRect l="-52477" t="0" r="-41640" b="0"/>
            </a:stretch>
          </a:blipFill>
        </p:spPr>
      </p:sp>
      <p:sp>
        <p:nvSpPr>
          <p:cNvPr name="Freeform 8" id="8"/>
          <p:cNvSpPr/>
          <p:nvPr/>
        </p:nvSpPr>
        <p:spPr>
          <a:xfrm flipH="true" flipV="false" rot="0">
            <a:off x="863979" y="2150351"/>
            <a:ext cx="2059984" cy="2335019"/>
          </a:xfrm>
          <a:custGeom>
            <a:avLst/>
            <a:gdLst/>
            <a:ahLst/>
            <a:cxnLst/>
            <a:rect r="r" b="b" t="t" l="l"/>
            <a:pathLst>
              <a:path h="2335019" w="2059984">
                <a:moveTo>
                  <a:pt x="2059984" y="0"/>
                </a:moveTo>
                <a:lnTo>
                  <a:pt x="0" y="0"/>
                </a:lnTo>
                <a:lnTo>
                  <a:pt x="0" y="2335019"/>
                </a:lnTo>
                <a:lnTo>
                  <a:pt x="2059984" y="2335019"/>
                </a:lnTo>
                <a:lnTo>
                  <a:pt x="2059984" y="0"/>
                </a:lnTo>
                <a:close/>
              </a:path>
            </a:pathLst>
          </a:custGeom>
          <a:blipFill>
            <a:blip r:embed="rId3"/>
            <a:stretch>
              <a:fillRect l="-44588" t="-7054" r="-45212" b="-4506"/>
            </a:stretch>
          </a:blipFill>
        </p:spPr>
      </p:sp>
      <p:sp>
        <p:nvSpPr>
          <p:cNvPr name="Freeform 9" id="9"/>
          <p:cNvSpPr/>
          <p:nvPr/>
        </p:nvSpPr>
        <p:spPr>
          <a:xfrm flipH="true" flipV="false" rot="0">
            <a:off x="7958452" y="2379553"/>
            <a:ext cx="2371096" cy="2085686"/>
          </a:xfrm>
          <a:custGeom>
            <a:avLst/>
            <a:gdLst/>
            <a:ahLst/>
            <a:cxnLst/>
            <a:rect r="r" b="b" t="t" l="l"/>
            <a:pathLst>
              <a:path h="2085686" w="2371096">
                <a:moveTo>
                  <a:pt x="2371096" y="0"/>
                </a:moveTo>
                <a:lnTo>
                  <a:pt x="0" y="0"/>
                </a:lnTo>
                <a:lnTo>
                  <a:pt x="0" y="2085686"/>
                </a:lnTo>
                <a:lnTo>
                  <a:pt x="2371096" y="2085686"/>
                </a:lnTo>
                <a:lnTo>
                  <a:pt x="2371096" y="0"/>
                </a:lnTo>
                <a:close/>
              </a:path>
            </a:pathLst>
          </a:custGeom>
          <a:blipFill>
            <a:blip r:embed="rId4"/>
            <a:stretch>
              <a:fillRect l="-12128" t="0" r="-19898" b="0"/>
            </a:stretch>
          </a:blipFill>
        </p:spPr>
      </p:sp>
      <p:sp>
        <p:nvSpPr>
          <p:cNvPr name="Freeform 10" id="10"/>
          <p:cNvSpPr/>
          <p:nvPr/>
        </p:nvSpPr>
        <p:spPr>
          <a:xfrm flipH="true" flipV="false" rot="0">
            <a:off x="11739248" y="2197481"/>
            <a:ext cx="2336229" cy="2267758"/>
          </a:xfrm>
          <a:custGeom>
            <a:avLst/>
            <a:gdLst/>
            <a:ahLst/>
            <a:cxnLst/>
            <a:rect r="r" b="b" t="t" l="l"/>
            <a:pathLst>
              <a:path h="2267758" w="2336229">
                <a:moveTo>
                  <a:pt x="2336230" y="0"/>
                </a:moveTo>
                <a:lnTo>
                  <a:pt x="0" y="0"/>
                </a:lnTo>
                <a:lnTo>
                  <a:pt x="0" y="2267758"/>
                </a:lnTo>
                <a:lnTo>
                  <a:pt x="2336230" y="2267758"/>
                </a:lnTo>
                <a:lnTo>
                  <a:pt x="2336230" y="0"/>
                </a:lnTo>
                <a:close/>
              </a:path>
            </a:pathLst>
          </a:custGeom>
          <a:blipFill>
            <a:blip r:embed="rId5"/>
            <a:stretch>
              <a:fillRect l="-29305" t="-14870" r="-38053" b="0"/>
            </a:stretch>
          </a:blipFill>
        </p:spPr>
      </p:sp>
      <p:sp>
        <p:nvSpPr>
          <p:cNvPr name="Freeform 11" id="11"/>
          <p:cNvSpPr/>
          <p:nvPr/>
        </p:nvSpPr>
        <p:spPr>
          <a:xfrm flipH="false" flipV="false" rot="0">
            <a:off x="15368275" y="2434196"/>
            <a:ext cx="2024024" cy="1976400"/>
          </a:xfrm>
          <a:custGeom>
            <a:avLst/>
            <a:gdLst/>
            <a:ahLst/>
            <a:cxnLst/>
            <a:rect r="r" b="b" t="t" l="l"/>
            <a:pathLst>
              <a:path h="1976400" w="2024024">
                <a:moveTo>
                  <a:pt x="0" y="0"/>
                </a:moveTo>
                <a:lnTo>
                  <a:pt x="2024024" y="0"/>
                </a:lnTo>
                <a:lnTo>
                  <a:pt x="2024024" y="1976400"/>
                </a:lnTo>
                <a:lnTo>
                  <a:pt x="0" y="1976400"/>
                </a:lnTo>
                <a:lnTo>
                  <a:pt x="0" y="0"/>
                </a:lnTo>
                <a:close/>
              </a:path>
            </a:pathLst>
          </a:custGeom>
          <a:blipFill>
            <a:blip r:embed="rId6"/>
            <a:stretch>
              <a:fillRect l="-69059" t="-32846" r="-63706" b="-25971"/>
            </a:stretch>
          </a:blipFill>
        </p:spPr>
      </p:sp>
      <p:sp>
        <p:nvSpPr>
          <p:cNvPr name="Freeform 12" id="12"/>
          <p:cNvSpPr/>
          <p:nvPr/>
        </p:nvSpPr>
        <p:spPr>
          <a:xfrm flipH="true" flipV="false" rot="0">
            <a:off x="779890" y="5507795"/>
            <a:ext cx="2228162" cy="2321679"/>
          </a:xfrm>
          <a:custGeom>
            <a:avLst/>
            <a:gdLst/>
            <a:ahLst/>
            <a:cxnLst/>
            <a:rect r="r" b="b" t="t" l="l"/>
            <a:pathLst>
              <a:path h="2321679" w="2228162">
                <a:moveTo>
                  <a:pt x="2228162" y="0"/>
                </a:moveTo>
                <a:lnTo>
                  <a:pt x="0" y="0"/>
                </a:lnTo>
                <a:lnTo>
                  <a:pt x="0" y="2321680"/>
                </a:lnTo>
                <a:lnTo>
                  <a:pt x="2228162" y="2321680"/>
                </a:lnTo>
                <a:lnTo>
                  <a:pt x="2228162" y="0"/>
                </a:lnTo>
                <a:close/>
              </a:path>
            </a:pathLst>
          </a:custGeom>
          <a:blipFill>
            <a:blip r:embed="rId7"/>
            <a:stretch>
              <a:fillRect l="-41681" t="-14630" r="-44834" b="-4629"/>
            </a:stretch>
          </a:blipFill>
        </p:spPr>
      </p:sp>
      <p:sp>
        <p:nvSpPr>
          <p:cNvPr name="Freeform 13" id="13"/>
          <p:cNvSpPr/>
          <p:nvPr/>
        </p:nvSpPr>
        <p:spPr>
          <a:xfrm flipH="true" flipV="false" rot="0">
            <a:off x="4746737" y="5507795"/>
            <a:ext cx="2091712" cy="2433311"/>
          </a:xfrm>
          <a:custGeom>
            <a:avLst/>
            <a:gdLst/>
            <a:ahLst/>
            <a:cxnLst/>
            <a:rect r="r" b="b" t="t" l="l"/>
            <a:pathLst>
              <a:path h="2433311" w="2091712">
                <a:moveTo>
                  <a:pt x="2091712" y="0"/>
                </a:moveTo>
                <a:lnTo>
                  <a:pt x="0" y="0"/>
                </a:lnTo>
                <a:lnTo>
                  <a:pt x="0" y="2433311"/>
                </a:lnTo>
                <a:lnTo>
                  <a:pt x="2091712" y="2433311"/>
                </a:lnTo>
                <a:lnTo>
                  <a:pt x="2091712" y="0"/>
                </a:lnTo>
                <a:close/>
              </a:path>
            </a:pathLst>
          </a:custGeom>
          <a:blipFill>
            <a:blip r:embed="rId8"/>
            <a:stretch>
              <a:fillRect l="-46813" t="-14124" r="-52455" b="0"/>
            </a:stretch>
          </a:blipFill>
        </p:spPr>
      </p:sp>
      <p:sp>
        <p:nvSpPr>
          <p:cNvPr name="Freeform 14" id="14"/>
          <p:cNvSpPr/>
          <p:nvPr/>
        </p:nvSpPr>
        <p:spPr>
          <a:xfrm flipH="true" flipV="false" rot="0">
            <a:off x="15207021" y="5846270"/>
            <a:ext cx="2346531" cy="2094837"/>
          </a:xfrm>
          <a:custGeom>
            <a:avLst/>
            <a:gdLst/>
            <a:ahLst/>
            <a:cxnLst/>
            <a:rect r="r" b="b" t="t" l="l"/>
            <a:pathLst>
              <a:path h="2094837" w="2346531">
                <a:moveTo>
                  <a:pt x="2346532" y="0"/>
                </a:moveTo>
                <a:lnTo>
                  <a:pt x="0" y="0"/>
                </a:lnTo>
                <a:lnTo>
                  <a:pt x="0" y="2094836"/>
                </a:lnTo>
                <a:lnTo>
                  <a:pt x="2346532" y="2094836"/>
                </a:lnTo>
                <a:lnTo>
                  <a:pt x="2346532" y="0"/>
                </a:lnTo>
                <a:close/>
              </a:path>
            </a:pathLst>
          </a:custGeom>
          <a:blipFill>
            <a:blip r:embed="rId9"/>
            <a:stretch>
              <a:fillRect l="-30733" t="-9029" r="-25191" b="-7336"/>
            </a:stretch>
          </a:blipFill>
        </p:spPr>
      </p:sp>
      <p:sp>
        <p:nvSpPr>
          <p:cNvPr name="Freeform 15" id="15"/>
          <p:cNvSpPr/>
          <p:nvPr/>
        </p:nvSpPr>
        <p:spPr>
          <a:xfrm flipH="false" flipV="false" rot="0">
            <a:off x="8581524" y="5846270"/>
            <a:ext cx="5043484" cy="1590047"/>
          </a:xfrm>
          <a:custGeom>
            <a:avLst/>
            <a:gdLst/>
            <a:ahLst/>
            <a:cxnLst/>
            <a:rect r="r" b="b" t="t" l="l"/>
            <a:pathLst>
              <a:path h="1590047" w="5043484">
                <a:moveTo>
                  <a:pt x="0" y="0"/>
                </a:moveTo>
                <a:lnTo>
                  <a:pt x="5043485" y="0"/>
                </a:lnTo>
                <a:lnTo>
                  <a:pt x="5043485" y="1590046"/>
                </a:lnTo>
                <a:lnTo>
                  <a:pt x="0" y="1590046"/>
                </a:lnTo>
                <a:lnTo>
                  <a:pt x="0" y="0"/>
                </a:lnTo>
                <a:close/>
              </a:path>
            </a:pathLst>
          </a:custGeom>
          <a:blipFill>
            <a:blip r:embed="rId10"/>
            <a:stretch>
              <a:fillRect l="0" t="-44984" r="0" b="-33435"/>
            </a:stretch>
          </a:blipFill>
        </p:spPr>
      </p:sp>
      <p:sp>
        <p:nvSpPr>
          <p:cNvPr name="Freeform 16" id="16"/>
          <p:cNvSpPr/>
          <p:nvPr/>
        </p:nvSpPr>
        <p:spPr>
          <a:xfrm flipH="false" flipV="false" rot="0">
            <a:off x="15349122" y="623425"/>
            <a:ext cx="2490591" cy="905953"/>
          </a:xfrm>
          <a:custGeom>
            <a:avLst/>
            <a:gdLst/>
            <a:ahLst/>
            <a:cxnLst/>
            <a:rect r="r" b="b" t="t" l="l"/>
            <a:pathLst>
              <a:path h="905953" w="2490591">
                <a:moveTo>
                  <a:pt x="0" y="0"/>
                </a:moveTo>
                <a:lnTo>
                  <a:pt x="2490591" y="0"/>
                </a:lnTo>
                <a:lnTo>
                  <a:pt x="2490591" y="905952"/>
                </a:lnTo>
                <a:lnTo>
                  <a:pt x="0" y="905952"/>
                </a:lnTo>
                <a:lnTo>
                  <a:pt x="0" y="0"/>
                </a:lnTo>
                <a:close/>
              </a:path>
            </a:pathLst>
          </a:custGeom>
          <a:blipFill>
            <a:blip r:embed="rId11"/>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97779"/>
            <a:ext cx="18512380" cy="689221"/>
            <a:chOff x="0" y="0"/>
            <a:chExt cx="6453117" cy="240251"/>
          </a:xfrm>
        </p:grpSpPr>
        <p:sp>
          <p:nvSpPr>
            <p:cNvPr name="Freeform 3" id="3"/>
            <p:cNvSpPr/>
            <p:nvPr/>
          </p:nvSpPr>
          <p:spPr>
            <a:xfrm flipH="false" flipV="false" rot="0">
              <a:off x="0" y="0"/>
              <a:ext cx="6453117" cy="240251"/>
            </a:xfrm>
            <a:custGeom>
              <a:avLst/>
              <a:gdLst/>
              <a:ahLst/>
              <a:cxnLst/>
              <a:rect r="r" b="b" t="t" l="l"/>
              <a:pathLst>
                <a:path h="240251" w="6453117">
                  <a:moveTo>
                    <a:pt x="0" y="0"/>
                  </a:moveTo>
                  <a:lnTo>
                    <a:pt x="6453117" y="0"/>
                  </a:lnTo>
                  <a:lnTo>
                    <a:pt x="6453117" y="240251"/>
                  </a:lnTo>
                  <a:lnTo>
                    <a:pt x="0" y="240251"/>
                  </a:lnTo>
                  <a:close/>
                </a:path>
              </a:pathLst>
            </a:custGeom>
            <a:solidFill>
              <a:srgbClr val="141E24"/>
            </a:solidFill>
          </p:spPr>
        </p:sp>
        <p:sp>
          <p:nvSpPr>
            <p:cNvPr name="TextBox 4" id="4"/>
            <p:cNvSpPr txBox="true"/>
            <p:nvPr/>
          </p:nvSpPr>
          <p:spPr>
            <a:xfrm>
              <a:off x="0" y="-28575"/>
              <a:ext cx="6453117" cy="268826"/>
            </a:xfrm>
            <a:prstGeom prst="rect">
              <a:avLst/>
            </a:prstGeom>
          </p:spPr>
          <p:txBody>
            <a:bodyPr anchor="ctr" rtlCol="false" tIns="50800" lIns="50800" bIns="50800" rIns="50800"/>
            <a:lstStyle/>
            <a:p>
              <a:pPr algn="ctr">
                <a:lnSpc>
                  <a:spcPts val="2100"/>
                </a:lnSpc>
                <a:spcBef>
                  <a:spcPct val="0"/>
                </a:spcBef>
              </a:pPr>
            </a:p>
          </p:txBody>
        </p:sp>
      </p:grpSp>
      <p:sp>
        <p:nvSpPr>
          <p:cNvPr name="TextBox 5" id="5"/>
          <p:cNvSpPr txBox="true"/>
          <p:nvPr/>
        </p:nvSpPr>
        <p:spPr>
          <a:xfrm rot="0">
            <a:off x="810233" y="747395"/>
            <a:ext cx="8894538" cy="655956"/>
          </a:xfrm>
          <a:prstGeom prst="rect">
            <a:avLst/>
          </a:prstGeom>
        </p:spPr>
        <p:txBody>
          <a:bodyPr anchor="t" rtlCol="false" tIns="0" lIns="0" bIns="0" rIns="0">
            <a:spAutoFit/>
          </a:bodyPr>
          <a:lstStyle/>
          <a:p>
            <a:pPr algn="l">
              <a:lnSpc>
                <a:spcPts val="5319"/>
              </a:lnSpc>
            </a:pPr>
            <a:r>
              <a:rPr lang="en-US" sz="3799" i="true" b="true">
                <a:solidFill>
                  <a:srgbClr val="737373"/>
                </a:solidFill>
                <a:latin typeface="Josefin Sans Bold Italics"/>
                <a:ea typeface="Josefin Sans Bold Italics"/>
                <a:cs typeface="Josefin Sans Bold Italics"/>
                <a:sym typeface="Josefin Sans Bold Italics"/>
              </a:rPr>
              <a:t>Our Products: Trash Cans*</a:t>
            </a:r>
          </a:p>
        </p:txBody>
      </p:sp>
      <p:sp>
        <p:nvSpPr>
          <p:cNvPr name="TextBox 6" id="6"/>
          <p:cNvSpPr txBox="true"/>
          <p:nvPr/>
        </p:nvSpPr>
        <p:spPr>
          <a:xfrm rot="0">
            <a:off x="779890" y="8823324"/>
            <a:ext cx="16088513" cy="330201"/>
          </a:xfrm>
          <a:prstGeom prst="rect">
            <a:avLst/>
          </a:prstGeom>
        </p:spPr>
        <p:txBody>
          <a:bodyPr anchor="t" rtlCol="false" tIns="0" lIns="0" bIns="0" rIns="0">
            <a:spAutoFit/>
          </a:bodyPr>
          <a:lstStyle/>
          <a:p>
            <a:pPr algn="l">
              <a:lnSpc>
                <a:spcPts val="2799"/>
              </a:lnSpc>
            </a:pPr>
            <a:r>
              <a:rPr lang="en-US" sz="1999">
                <a:solidFill>
                  <a:srgbClr val="737373"/>
                </a:solidFill>
                <a:latin typeface=" Avenir Next Arabic"/>
                <a:ea typeface=" Avenir Next Arabic"/>
                <a:cs typeface=" Avenir Next Arabic"/>
                <a:sym typeface=" Avenir Next Arabic"/>
              </a:rPr>
              <a:t>*For more trash cans, please visit our website. For custom orders or more information please contact us at sales@auraseating.com</a:t>
            </a:r>
          </a:p>
        </p:txBody>
      </p:sp>
      <p:sp>
        <p:nvSpPr>
          <p:cNvPr name="Freeform 7" id="7"/>
          <p:cNvSpPr/>
          <p:nvPr/>
        </p:nvSpPr>
        <p:spPr>
          <a:xfrm flipH="false" flipV="false" rot="0">
            <a:off x="12020983" y="2106445"/>
            <a:ext cx="1689426" cy="2400559"/>
          </a:xfrm>
          <a:custGeom>
            <a:avLst/>
            <a:gdLst/>
            <a:ahLst/>
            <a:cxnLst/>
            <a:rect r="r" b="b" t="t" l="l"/>
            <a:pathLst>
              <a:path h="2400559" w="1689426">
                <a:moveTo>
                  <a:pt x="0" y="0"/>
                </a:moveTo>
                <a:lnTo>
                  <a:pt x="1689426" y="0"/>
                </a:lnTo>
                <a:lnTo>
                  <a:pt x="1689426" y="2400560"/>
                </a:lnTo>
                <a:lnTo>
                  <a:pt x="0" y="2400560"/>
                </a:lnTo>
                <a:lnTo>
                  <a:pt x="0" y="0"/>
                </a:lnTo>
                <a:close/>
              </a:path>
            </a:pathLst>
          </a:custGeom>
          <a:blipFill>
            <a:blip r:embed="rId2"/>
            <a:stretch>
              <a:fillRect l="-42414" t="-13177" r="-42693" b="-17095"/>
            </a:stretch>
          </a:blipFill>
        </p:spPr>
      </p:sp>
      <p:sp>
        <p:nvSpPr>
          <p:cNvPr name="Freeform 8" id="8"/>
          <p:cNvSpPr/>
          <p:nvPr/>
        </p:nvSpPr>
        <p:spPr>
          <a:xfrm flipH="false" flipV="false" rot="0">
            <a:off x="4391432" y="1990082"/>
            <a:ext cx="2102962" cy="2516923"/>
          </a:xfrm>
          <a:custGeom>
            <a:avLst/>
            <a:gdLst/>
            <a:ahLst/>
            <a:cxnLst/>
            <a:rect r="r" b="b" t="t" l="l"/>
            <a:pathLst>
              <a:path h="2516923" w="2102962">
                <a:moveTo>
                  <a:pt x="0" y="0"/>
                </a:moveTo>
                <a:lnTo>
                  <a:pt x="2102962" y="0"/>
                </a:lnTo>
                <a:lnTo>
                  <a:pt x="2102962" y="2516923"/>
                </a:lnTo>
                <a:lnTo>
                  <a:pt x="0" y="2516923"/>
                </a:lnTo>
                <a:lnTo>
                  <a:pt x="0" y="0"/>
                </a:lnTo>
                <a:close/>
              </a:path>
            </a:pathLst>
          </a:custGeom>
          <a:blipFill>
            <a:blip r:embed="rId3"/>
            <a:stretch>
              <a:fillRect l="0" t="0" r="-10195" b="-6814"/>
            </a:stretch>
          </a:blipFill>
        </p:spPr>
      </p:sp>
      <p:sp>
        <p:nvSpPr>
          <p:cNvPr name="Freeform 9" id="9"/>
          <p:cNvSpPr/>
          <p:nvPr/>
        </p:nvSpPr>
        <p:spPr>
          <a:xfrm flipH="false" flipV="false" rot="0">
            <a:off x="810233" y="2235253"/>
            <a:ext cx="2103621" cy="2056290"/>
          </a:xfrm>
          <a:custGeom>
            <a:avLst/>
            <a:gdLst/>
            <a:ahLst/>
            <a:cxnLst/>
            <a:rect r="r" b="b" t="t" l="l"/>
            <a:pathLst>
              <a:path h="2056290" w="2103621">
                <a:moveTo>
                  <a:pt x="0" y="0"/>
                </a:moveTo>
                <a:lnTo>
                  <a:pt x="2103621" y="0"/>
                </a:lnTo>
                <a:lnTo>
                  <a:pt x="2103621" y="2056290"/>
                </a:lnTo>
                <a:lnTo>
                  <a:pt x="0" y="2056290"/>
                </a:lnTo>
                <a:lnTo>
                  <a:pt x="0" y="0"/>
                </a:lnTo>
                <a:close/>
              </a:path>
            </a:pathLst>
          </a:custGeom>
          <a:blipFill>
            <a:blip r:embed="rId4"/>
            <a:stretch>
              <a:fillRect l="0" t="0" r="0" b="0"/>
            </a:stretch>
          </a:blipFill>
        </p:spPr>
      </p:sp>
      <p:sp>
        <p:nvSpPr>
          <p:cNvPr name="Freeform 10" id="10"/>
          <p:cNvSpPr/>
          <p:nvPr/>
        </p:nvSpPr>
        <p:spPr>
          <a:xfrm flipH="false" flipV="false" rot="0">
            <a:off x="15737561" y="2106445"/>
            <a:ext cx="1263394" cy="2412208"/>
          </a:xfrm>
          <a:custGeom>
            <a:avLst/>
            <a:gdLst/>
            <a:ahLst/>
            <a:cxnLst/>
            <a:rect r="r" b="b" t="t" l="l"/>
            <a:pathLst>
              <a:path h="2412208" w="1263394">
                <a:moveTo>
                  <a:pt x="0" y="0"/>
                </a:moveTo>
                <a:lnTo>
                  <a:pt x="1263394" y="0"/>
                </a:lnTo>
                <a:lnTo>
                  <a:pt x="1263394" y="2412209"/>
                </a:lnTo>
                <a:lnTo>
                  <a:pt x="0" y="2412209"/>
                </a:lnTo>
                <a:lnTo>
                  <a:pt x="0" y="0"/>
                </a:lnTo>
                <a:close/>
              </a:path>
            </a:pathLst>
          </a:custGeom>
          <a:blipFill>
            <a:blip r:embed="rId5"/>
            <a:stretch>
              <a:fillRect l="0" t="0" r="0" b="0"/>
            </a:stretch>
          </a:blipFill>
        </p:spPr>
      </p:sp>
      <p:sp>
        <p:nvSpPr>
          <p:cNvPr name="Freeform 11" id="11"/>
          <p:cNvSpPr/>
          <p:nvPr/>
        </p:nvSpPr>
        <p:spPr>
          <a:xfrm flipH="false" flipV="false" rot="0">
            <a:off x="8644047" y="2106445"/>
            <a:ext cx="1224285" cy="2400559"/>
          </a:xfrm>
          <a:custGeom>
            <a:avLst/>
            <a:gdLst/>
            <a:ahLst/>
            <a:cxnLst/>
            <a:rect r="r" b="b" t="t" l="l"/>
            <a:pathLst>
              <a:path h="2400559" w="1224285">
                <a:moveTo>
                  <a:pt x="0" y="0"/>
                </a:moveTo>
                <a:lnTo>
                  <a:pt x="1224286" y="0"/>
                </a:lnTo>
                <a:lnTo>
                  <a:pt x="1224286" y="2400560"/>
                </a:lnTo>
                <a:lnTo>
                  <a:pt x="0" y="2400560"/>
                </a:lnTo>
                <a:lnTo>
                  <a:pt x="0" y="0"/>
                </a:lnTo>
                <a:close/>
              </a:path>
            </a:pathLst>
          </a:custGeom>
          <a:blipFill>
            <a:blip r:embed="rId6"/>
            <a:stretch>
              <a:fillRect l="0" t="0" r="0" b="0"/>
            </a:stretch>
          </a:blipFill>
        </p:spPr>
      </p:sp>
      <p:sp>
        <p:nvSpPr>
          <p:cNvPr name="Freeform 12" id="12"/>
          <p:cNvSpPr/>
          <p:nvPr/>
        </p:nvSpPr>
        <p:spPr>
          <a:xfrm flipH="false" flipV="false" rot="0">
            <a:off x="12123932" y="5421019"/>
            <a:ext cx="1770301" cy="2425070"/>
          </a:xfrm>
          <a:custGeom>
            <a:avLst/>
            <a:gdLst/>
            <a:ahLst/>
            <a:cxnLst/>
            <a:rect r="r" b="b" t="t" l="l"/>
            <a:pathLst>
              <a:path h="2425070" w="1770301">
                <a:moveTo>
                  <a:pt x="0" y="0"/>
                </a:moveTo>
                <a:lnTo>
                  <a:pt x="1770301" y="0"/>
                </a:lnTo>
                <a:lnTo>
                  <a:pt x="1770301" y="2425070"/>
                </a:lnTo>
                <a:lnTo>
                  <a:pt x="0" y="2425070"/>
                </a:lnTo>
                <a:lnTo>
                  <a:pt x="0" y="0"/>
                </a:lnTo>
                <a:close/>
              </a:path>
            </a:pathLst>
          </a:custGeom>
          <a:blipFill>
            <a:blip r:embed="rId7"/>
            <a:stretch>
              <a:fillRect l="0" t="0" r="0" b="0"/>
            </a:stretch>
          </a:blipFill>
        </p:spPr>
      </p:sp>
      <p:sp>
        <p:nvSpPr>
          <p:cNvPr name="Freeform 13" id="13"/>
          <p:cNvSpPr/>
          <p:nvPr/>
        </p:nvSpPr>
        <p:spPr>
          <a:xfrm flipH="false" flipV="false" rot="0">
            <a:off x="15640352" y="5474243"/>
            <a:ext cx="1736067" cy="2318621"/>
          </a:xfrm>
          <a:custGeom>
            <a:avLst/>
            <a:gdLst/>
            <a:ahLst/>
            <a:cxnLst/>
            <a:rect r="r" b="b" t="t" l="l"/>
            <a:pathLst>
              <a:path h="2318621" w="1736067">
                <a:moveTo>
                  <a:pt x="0" y="0"/>
                </a:moveTo>
                <a:lnTo>
                  <a:pt x="1736067" y="0"/>
                </a:lnTo>
                <a:lnTo>
                  <a:pt x="1736067" y="2318621"/>
                </a:lnTo>
                <a:lnTo>
                  <a:pt x="0" y="2318621"/>
                </a:lnTo>
                <a:lnTo>
                  <a:pt x="0" y="0"/>
                </a:lnTo>
                <a:close/>
              </a:path>
            </a:pathLst>
          </a:custGeom>
          <a:blipFill>
            <a:blip r:embed="rId8"/>
            <a:stretch>
              <a:fillRect l="0" t="0" r="0" b="0"/>
            </a:stretch>
          </a:blipFill>
        </p:spPr>
      </p:sp>
      <p:sp>
        <p:nvSpPr>
          <p:cNvPr name="Freeform 14" id="14"/>
          <p:cNvSpPr/>
          <p:nvPr/>
        </p:nvSpPr>
        <p:spPr>
          <a:xfrm flipH="false" flipV="false" rot="0">
            <a:off x="8245667" y="5584034"/>
            <a:ext cx="2021047" cy="2190837"/>
          </a:xfrm>
          <a:custGeom>
            <a:avLst/>
            <a:gdLst/>
            <a:ahLst/>
            <a:cxnLst/>
            <a:rect r="r" b="b" t="t" l="l"/>
            <a:pathLst>
              <a:path h="2190837" w="2021047">
                <a:moveTo>
                  <a:pt x="0" y="0"/>
                </a:moveTo>
                <a:lnTo>
                  <a:pt x="2021046" y="0"/>
                </a:lnTo>
                <a:lnTo>
                  <a:pt x="2021046" y="2190836"/>
                </a:lnTo>
                <a:lnTo>
                  <a:pt x="0" y="2190836"/>
                </a:lnTo>
                <a:lnTo>
                  <a:pt x="0" y="0"/>
                </a:lnTo>
                <a:close/>
              </a:path>
            </a:pathLst>
          </a:custGeom>
          <a:blipFill>
            <a:blip r:embed="rId9"/>
            <a:stretch>
              <a:fillRect l="0" t="0" r="0" b="0"/>
            </a:stretch>
          </a:blipFill>
        </p:spPr>
      </p:sp>
      <p:sp>
        <p:nvSpPr>
          <p:cNvPr name="Freeform 15" id="15"/>
          <p:cNvSpPr/>
          <p:nvPr/>
        </p:nvSpPr>
        <p:spPr>
          <a:xfrm flipH="false" flipV="false" rot="0">
            <a:off x="4633537" y="5385788"/>
            <a:ext cx="1618752" cy="2495531"/>
          </a:xfrm>
          <a:custGeom>
            <a:avLst/>
            <a:gdLst/>
            <a:ahLst/>
            <a:cxnLst/>
            <a:rect r="r" b="b" t="t" l="l"/>
            <a:pathLst>
              <a:path h="2495531" w="1618752">
                <a:moveTo>
                  <a:pt x="0" y="0"/>
                </a:moveTo>
                <a:lnTo>
                  <a:pt x="1618752" y="0"/>
                </a:lnTo>
                <a:lnTo>
                  <a:pt x="1618752" y="2495532"/>
                </a:lnTo>
                <a:lnTo>
                  <a:pt x="0" y="2495532"/>
                </a:lnTo>
                <a:lnTo>
                  <a:pt x="0" y="0"/>
                </a:lnTo>
                <a:close/>
              </a:path>
            </a:pathLst>
          </a:custGeom>
          <a:blipFill>
            <a:blip r:embed="rId10"/>
            <a:stretch>
              <a:fillRect l="-26776" t="0" r="-27387" b="0"/>
            </a:stretch>
          </a:blipFill>
        </p:spPr>
      </p:sp>
      <p:sp>
        <p:nvSpPr>
          <p:cNvPr name="Freeform 16" id="16"/>
          <p:cNvSpPr/>
          <p:nvPr/>
        </p:nvSpPr>
        <p:spPr>
          <a:xfrm flipH="false" flipV="false" rot="0">
            <a:off x="810233" y="5456249"/>
            <a:ext cx="1946537" cy="2354609"/>
          </a:xfrm>
          <a:custGeom>
            <a:avLst/>
            <a:gdLst/>
            <a:ahLst/>
            <a:cxnLst/>
            <a:rect r="r" b="b" t="t" l="l"/>
            <a:pathLst>
              <a:path h="2354609" w="1946537">
                <a:moveTo>
                  <a:pt x="0" y="0"/>
                </a:moveTo>
                <a:lnTo>
                  <a:pt x="1946537" y="0"/>
                </a:lnTo>
                <a:lnTo>
                  <a:pt x="1946537" y="2354610"/>
                </a:lnTo>
                <a:lnTo>
                  <a:pt x="0" y="2354610"/>
                </a:lnTo>
                <a:lnTo>
                  <a:pt x="0" y="0"/>
                </a:lnTo>
                <a:close/>
              </a:path>
            </a:pathLst>
          </a:custGeom>
          <a:blipFill>
            <a:blip r:embed="rId11"/>
            <a:stretch>
              <a:fillRect l="-15881" t="-3938" r="-15881" b="-4989"/>
            </a:stretch>
          </a:blipFill>
        </p:spPr>
      </p:sp>
      <p:sp>
        <p:nvSpPr>
          <p:cNvPr name="Freeform 17" id="17"/>
          <p:cNvSpPr/>
          <p:nvPr/>
        </p:nvSpPr>
        <p:spPr>
          <a:xfrm flipH="false" flipV="false" rot="0">
            <a:off x="15349122" y="623425"/>
            <a:ext cx="2490591" cy="905953"/>
          </a:xfrm>
          <a:custGeom>
            <a:avLst/>
            <a:gdLst/>
            <a:ahLst/>
            <a:cxnLst/>
            <a:rect r="r" b="b" t="t" l="l"/>
            <a:pathLst>
              <a:path h="905953" w="2490591">
                <a:moveTo>
                  <a:pt x="0" y="0"/>
                </a:moveTo>
                <a:lnTo>
                  <a:pt x="2490591" y="0"/>
                </a:lnTo>
                <a:lnTo>
                  <a:pt x="2490591" y="905952"/>
                </a:lnTo>
                <a:lnTo>
                  <a:pt x="0" y="905952"/>
                </a:lnTo>
                <a:lnTo>
                  <a:pt x="0" y="0"/>
                </a:lnTo>
                <a:close/>
              </a:path>
            </a:pathLst>
          </a:custGeom>
          <a:blipFill>
            <a:blip r:embed="rId12"/>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97779"/>
            <a:ext cx="18512380" cy="689221"/>
            <a:chOff x="0" y="0"/>
            <a:chExt cx="6453117" cy="240251"/>
          </a:xfrm>
        </p:grpSpPr>
        <p:sp>
          <p:nvSpPr>
            <p:cNvPr name="Freeform 3" id="3"/>
            <p:cNvSpPr/>
            <p:nvPr/>
          </p:nvSpPr>
          <p:spPr>
            <a:xfrm flipH="false" flipV="false" rot="0">
              <a:off x="0" y="0"/>
              <a:ext cx="6453117" cy="240251"/>
            </a:xfrm>
            <a:custGeom>
              <a:avLst/>
              <a:gdLst/>
              <a:ahLst/>
              <a:cxnLst/>
              <a:rect r="r" b="b" t="t" l="l"/>
              <a:pathLst>
                <a:path h="240251" w="6453117">
                  <a:moveTo>
                    <a:pt x="0" y="0"/>
                  </a:moveTo>
                  <a:lnTo>
                    <a:pt x="6453117" y="0"/>
                  </a:lnTo>
                  <a:lnTo>
                    <a:pt x="6453117" y="240251"/>
                  </a:lnTo>
                  <a:lnTo>
                    <a:pt x="0" y="240251"/>
                  </a:lnTo>
                  <a:close/>
                </a:path>
              </a:pathLst>
            </a:custGeom>
            <a:solidFill>
              <a:srgbClr val="141E24"/>
            </a:solidFill>
          </p:spPr>
        </p:sp>
        <p:sp>
          <p:nvSpPr>
            <p:cNvPr name="TextBox 4" id="4"/>
            <p:cNvSpPr txBox="true"/>
            <p:nvPr/>
          </p:nvSpPr>
          <p:spPr>
            <a:xfrm>
              <a:off x="0" y="-28575"/>
              <a:ext cx="6453117" cy="268826"/>
            </a:xfrm>
            <a:prstGeom prst="rect">
              <a:avLst/>
            </a:prstGeom>
          </p:spPr>
          <p:txBody>
            <a:bodyPr anchor="ctr" rtlCol="false" tIns="50800" lIns="50800" bIns="50800" rIns="50800"/>
            <a:lstStyle/>
            <a:p>
              <a:pPr algn="ctr">
                <a:lnSpc>
                  <a:spcPts val="2100"/>
                </a:lnSpc>
                <a:spcBef>
                  <a:spcPct val="0"/>
                </a:spcBef>
              </a:pPr>
            </a:p>
          </p:txBody>
        </p:sp>
      </p:grpSp>
      <p:sp>
        <p:nvSpPr>
          <p:cNvPr name="Freeform 5" id="5"/>
          <p:cNvSpPr/>
          <p:nvPr/>
        </p:nvSpPr>
        <p:spPr>
          <a:xfrm flipH="false" flipV="false" rot="0">
            <a:off x="10211372" y="1976120"/>
            <a:ext cx="7552796" cy="6328548"/>
          </a:xfrm>
          <a:custGeom>
            <a:avLst/>
            <a:gdLst/>
            <a:ahLst/>
            <a:cxnLst/>
            <a:rect r="r" b="b" t="t" l="l"/>
            <a:pathLst>
              <a:path h="6328548" w="7552796">
                <a:moveTo>
                  <a:pt x="0" y="0"/>
                </a:moveTo>
                <a:lnTo>
                  <a:pt x="7552796" y="0"/>
                </a:lnTo>
                <a:lnTo>
                  <a:pt x="7552796" y="6328548"/>
                </a:lnTo>
                <a:lnTo>
                  <a:pt x="0" y="6328548"/>
                </a:lnTo>
                <a:lnTo>
                  <a:pt x="0" y="0"/>
                </a:lnTo>
                <a:close/>
              </a:path>
            </a:pathLst>
          </a:custGeom>
          <a:blipFill>
            <a:blip r:embed="rId2"/>
            <a:stretch>
              <a:fillRect l="-26780" t="-11061" r="-28185" b="-40592"/>
            </a:stretch>
          </a:blipFill>
        </p:spPr>
      </p:sp>
      <p:sp>
        <p:nvSpPr>
          <p:cNvPr name="Freeform 6" id="6"/>
          <p:cNvSpPr/>
          <p:nvPr/>
        </p:nvSpPr>
        <p:spPr>
          <a:xfrm flipH="false" flipV="false" rot="1055295">
            <a:off x="11648345" y="8635156"/>
            <a:ext cx="560456" cy="528867"/>
          </a:xfrm>
          <a:custGeom>
            <a:avLst/>
            <a:gdLst/>
            <a:ahLst/>
            <a:cxnLst/>
            <a:rect r="r" b="b" t="t" l="l"/>
            <a:pathLst>
              <a:path h="528867" w="560456">
                <a:moveTo>
                  <a:pt x="0" y="0"/>
                </a:moveTo>
                <a:lnTo>
                  <a:pt x="560456" y="0"/>
                </a:lnTo>
                <a:lnTo>
                  <a:pt x="560456" y="528866"/>
                </a:lnTo>
                <a:lnTo>
                  <a:pt x="0" y="5288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810233" y="1984149"/>
            <a:ext cx="8445957" cy="789306"/>
          </a:xfrm>
          <a:prstGeom prst="rect">
            <a:avLst/>
          </a:prstGeom>
        </p:spPr>
        <p:txBody>
          <a:bodyPr anchor="t" rtlCol="false" tIns="0" lIns="0" bIns="0" rIns="0">
            <a:spAutoFit/>
          </a:bodyPr>
          <a:lstStyle/>
          <a:p>
            <a:pPr algn="l">
              <a:lnSpc>
                <a:spcPts val="3219"/>
              </a:lnSpc>
            </a:pPr>
            <a:r>
              <a:rPr lang="en-US" sz="2299">
                <a:solidFill>
                  <a:srgbClr val="737373"/>
                </a:solidFill>
                <a:latin typeface=" Avenir Next Arabic"/>
                <a:ea typeface=" Avenir Next Arabic"/>
                <a:cs typeface=" Avenir Next Arabic"/>
                <a:sym typeface=" Avenir Next Arabic"/>
              </a:rPr>
              <a:t>Please contact us for more information and custom products. We look forward to hearing from you! </a:t>
            </a:r>
          </a:p>
        </p:txBody>
      </p:sp>
      <p:sp>
        <p:nvSpPr>
          <p:cNvPr name="TextBox 8" id="8"/>
          <p:cNvSpPr txBox="true"/>
          <p:nvPr/>
        </p:nvSpPr>
        <p:spPr>
          <a:xfrm rot="0">
            <a:off x="10211372" y="8589908"/>
            <a:ext cx="1304404" cy="646431"/>
          </a:xfrm>
          <a:prstGeom prst="rect">
            <a:avLst/>
          </a:prstGeom>
        </p:spPr>
        <p:txBody>
          <a:bodyPr anchor="t" rtlCol="false" tIns="0" lIns="0" bIns="0" rIns="0">
            <a:spAutoFit/>
          </a:bodyPr>
          <a:lstStyle/>
          <a:p>
            <a:pPr algn="l">
              <a:lnSpc>
                <a:spcPts val="5319"/>
              </a:lnSpc>
            </a:pPr>
            <a:r>
              <a:rPr lang="en-US" sz="3799" i="true" b="true">
                <a:solidFill>
                  <a:srgbClr val="72685F"/>
                </a:solidFill>
                <a:latin typeface="Monterchi Bold Italics"/>
                <a:ea typeface="Monterchi Bold Italics"/>
                <a:cs typeface="Monterchi Bold Italics"/>
                <a:sym typeface="Monterchi Bold Italics"/>
              </a:rPr>
              <a:t>Kanoa</a:t>
            </a:r>
          </a:p>
        </p:txBody>
      </p:sp>
      <p:sp>
        <p:nvSpPr>
          <p:cNvPr name="TextBox 9" id="9"/>
          <p:cNvSpPr txBox="true"/>
          <p:nvPr/>
        </p:nvSpPr>
        <p:spPr>
          <a:xfrm rot="0">
            <a:off x="2146853" y="3803917"/>
            <a:ext cx="5482571" cy="1400511"/>
          </a:xfrm>
          <a:prstGeom prst="rect">
            <a:avLst/>
          </a:prstGeom>
        </p:spPr>
        <p:txBody>
          <a:bodyPr anchor="t" rtlCol="false" tIns="0" lIns="0" bIns="0" rIns="0">
            <a:spAutoFit/>
          </a:bodyPr>
          <a:lstStyle/>
          <a:p>
            <a:pPr algn="ctr">
              <a:lnSpc>
                <a:spcPts val="11384"/>
              </a:lnSpc>
            </a:pPr>
            <a:r>
              <a:rPr lang="en-US" b="true" sz="8132" i="true">
                <a:solidFill>
                  <a:srgbClr val="141E24"/>
                </a:solidFill>
                <a:latin typeface="Josefin Sans Bold Italics"/>
                <a:ea typeface="Josefin Sans Bold Italics"/>
                <a:cs typeface="Josefin Sans Bold Italics"/>
                <a:sym typeface="Josefin Sans Bold Italics"/>
              </a:rPr>
              <a:t>Mahalo!</a:t>
            </a:r>
          </a:p>
        </p:txBody>
      </p:sp>
      <p:sp>
        <p:nvSpPr>
          <p:cNvPr name="TextBox 10" id="10"/>
          <p:cNvSpPr txBox="true"/>
          <p:nvPr/>
        </p:nvSpPr>
        <p:spPr>
          <a:xfrm rot="0">
            <a:off x="2820825" y="5541203"/>
            <a:ext cx="4318380" cy="410475"/>
          </a:xfrm>
          <a:prstGeom prst="rect">
            <a:avLst/>
          </a:prstGeom>
        </p:spPr>
        <p:txBody>
          <a:bodyPr anchor="t" rtlCol="false" tIns="0" lIns="0" bIns="0" rIns="0">
            <a:spAutoFit/>
          </a:bodyPr>
          <a:lstStyle/>
          <a:p>
            <a:pPr algn="ctr">
              <a:lnSpc>
                <a:spcPts val="3493"/>
              </a:lnSpc>
            </a:pPr>
            <a:r>
              <a:rPr lang="en-US" sz="2495">
                <a:solidFill>
                  <a:srgbClr val="737373"/>
                </a:solidFill>
                <a:latin typeface=" Avenir Next Arabic"/>
                <a:ea typeface=" Avenir Next Arabic"/>
                <a:cs typeface=" Avenir Next Arabic"/>
                <a:sym typeface=" Avenir Next Arabic"/>
              </a:rPr>
              <a:t>From the Aura Seating Team</a:t>
            </a:r>
          </a:p>
        </p:txBody>
      </p:sp>
      <p:sp>
        <p:nvSpPr>
          <p:cNvPr name="Freeform 11" id="11"/>
          <p:cNvSpPr/>
          <p:nvPr/>
        </p:nvSpPr>
        <p:spPr>
          <a:xfrm flipH="false" flipV="false" rot="0">
            <a:off x="15349122" y="623425"/>
            <a:ext cx="2490591" cy="905953"/>
          </a:xfrm>
          <a:custGeom>
            <a:avLst/>
            <a:gdLst/>
            <a:ahLst/>
            <a:cxnLst/>
            <a:rect r="r" b="b" t="t" l="l"/>
            <a:pathLst>
              <a:path h="905953" w="2490591">
                <a:moveTo>
                  <a:pt x="0" y="0"/>
                </a:moveTo>
                <a:lnTo>
                  <a:pt x="2490591" y="0"/>
                </a:lnTo>
                <a:lnTo>
                  <a:pt x="2490591" y="905952"/>
                </a:lnTo>
                <a:lnTo>
                  <a:pt x="0" y="905952"/>
                </a:lnTo>
                <a:lnTo>
                  <a:pt x="0" y="0"/>
                </a:lnTo>
                <a:close/>
              </a:path>
            </a:pathLst>
          </a:custGeom>
          <a:blipFill>
            <a:blip r:embed="rId5"/>
            <a:stretch>
              <a:fillRect l="0" t="0" r="0" b="0"/>
            </a:stretch>
          </a:blipFill>
        </p:spPr>
      </p:sp>
      <p:sp>
        <p:nvSpPr>
          <p:cNvPr name="TextBox 12" id="12"/>
          <p:cNvSpPr txBox="true"/>
          <p:nvPr/>
        </p:nvSpPr>
        <p:spPr>
          <a:xfrm rot="0">
            <a:off x="810233" y="7020240"/>
            <a:ext cx="8445957" cy="1982472"/>
          </a:xfrm>
          <a:prstGeom prst="rect">
            <a:avLst/>
          </a:prstGeom>
        </p:spPr>
        <p:txBody>
          <a:bodyPr anchor="t" rtlCol="false" tIns="0" lIns="0" bIns="0" rIns="0">
            <a:spAutoFit/>
          </a:bodyPr>
          <a:lstStyle/>
          <a:p>
            <a:pPr algn="l">
              <a:lnSpc>
                <a:spcPts val="4024"/>
              </a:lnSpc>
            </a:pPr>
            <a:r>
              <a:rPr lang="en-US" sz="2299">
                <a:solidFill>
                  <a:srgbClr val="737373"/>
                </a:solidFill>
                <a:latin typeface=" Avenir Next Arabic"/>
                <a:ea typeface=" Avenir Next Arabic"/>
                <a:cs typeface=" Avenir Next Arabic"/>
                <a:sym typeface=" Avenir Next Arabic"/>
              </a:rPr>
              <a:t>Email: sales@auraseating.com</a:t>
            </a:r>
          </a:p>
          <a:p>
            <a:pPr algn="l">
              <a:lnSpc>
                <a:spcPts val="4024"/>
              </a:lnSpc>
            </a:pPr>
            <a:r>
              <a:rPr lang="en-US" sz="2299">
                <a:solidFill>
                  <a:srgbClr val="737373"/>
                </a:solidFill>
                <a:latin typeface=" Avenir Next Arabic"/>
                <a:ea typeface=" Avenir Next Arabic"/>
                <a:cs typeface=" Avenir Next Arabic"/>
                <a:sym typeface=" Avenir Next Arabic"/>
              </a:rPr>
              <a:t>Phone: 310-373-0129</a:t>
            </a:r>
          </a:p>
          <a:p>
            <a:pPr algn="l">
              <a:lnSpc>
                <a:spcPts val="4024"/>
              </a:lnSpc>
            </a:pPr>
            <a:r>
              <a:rPr lang="en-US" sz="2299">
                <a:solidFill>
                  <a:srgbClr val="737373"/>
                </a:solidFill>
                <a:latin typeface=" Avenir Next Arabic"/>
                <a:ea typeface=" Avenir Next Arabic"/>
                <a:cs typeface=" Avenir Next Arabic"/>
                <a:sym typeface=" Avenir Next Arabic"/>
              </a:rPr>
              <a:t>Website: auraseating.com</a:t>
            </a:r>
          </a:p>
          <a:p>
            <a:pPr algn="l">
              <a:lnSpc>
                <a:spcPts val="4024"/>
              </a:lnSpc>
            </a:pPr>
            <a:r>
              <a:rPr lang="en-US" sz="2299">
                <a:solidFill>
                  <a:srgbClr val="737373"/>
                </a:solidFill>
                <a:latin typeface=" Avenir Next Arabic"/>
                <a:ea typeface=" Avenir Next Arabic"/>
                <a:cs typeface=" Avenir Next Arabic"/>
                <a:sym typeface=" Avenir Next Arabic"/>
              </a:rPr>
              <a:t>Address: 22353 Western Ave Ste 202 Torrance, CA 90501</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349122" y="623425"/>
            <a:ext cx="2490591" cy="905953"/>
          </a:xfrm>
          <a:custGeom>
            <a:avLst/>
            <a:gdLst/>
            <a:ahLst/>
            <a:cxnLst/>
            <a:rect r="r" b="b" t="t" l="l"/>
            <a:pathLst>
              <a:path h="905953" w="2490591">
                <a:moveTo>
                  <a:pt x="0" y="0"/>
                </a:moveTo>
                <a:lnTo>
                  <a:pt x="2490591" y="0"/>
                </a:lnTo>
                <a:lnTo>
                  <a:pt x="2490591" y="905952"/>
                </a:lnTo>
                <a:lnTo>
                  <a:pt x="0" y="905952"/>
                </a:lnTo>
                <a:lnTo>
                  <a:pt x="0" y="0"/>
                </a:lnTo>
                <a:close/>
              </a:path>
            </a:pathLst>
          </a:custGeom>
          <a:blipFill>
            <a:blip r:embed="rId2"/>
            <a:stretch>
              <a:fillRect l="0" t="0" r="0" b="0"/>
            </a:stretch>
          </a:blipFill>
        </p:spPr>
      </p:sp>
      <p:grpSp>
        <p:nvGrpSpPr>
          <p:cNvPr name="Group 3" id="3"/>
          <p:cNvGrpSpPr/>
          <p:nvPr/>
        </p:nvGrpSpPr>
        <p:grpSpPr>
          <a:xfrm rot="0">
            <a:off x="0" y="9597779"/>
            <a:ext cx="18512380" cy="689221"/>
            <a:chOff x="0" y="0"/>
            <a:chExt cx="6453117" cy="240251"/>
          </a:xfrm>
        </p:grpSpPr>
        <p:sp>
          <p:nvSpPr>
            <p:cNvPr name="Freeform 4" id="4"/>
            <p:cNvSpPr/>
            <p:nvPr/>
          </p:nvSpPr>
          <p:spPr>
            <a:xfrm flipH="false" flipV="false" rot="0">
              <a:off x="0" y="0"/>
              <a:ext cx="6453117" cy="240251"/>
            </a:xfrm>
            <a:custGeom>
              <a:avLst/>
              <a:gdLst/>
              <a:ahLst/>
              <a:cxnLst/>
              <a:rect r="r" b="b" t="t" l="l"/>
              <a:pathLst>
                <a:path h="240251" w="6453117">
                  <a:moveTo>
                    <a:pt x="0" y="0"/>
                  </a:moveTo>
                  <a:lnTo>
                    <a:pt x="6453117" y="0"/>
                  </a:lnTo>
                  <a:lnTo>
                    <a:pt x="6453117" y="240251"/>
                  </a:lnTo>
                  <a:lnTo>
                    <a:pt x="0" y="240251"/>
                  </a:lnTo>
                  <a:close/>
                </a:path>
              </a:pathLst>
            </a:custGeom>
            <a:solidFill>
              <a:srgbClr val="141E24"/>
            </a:solidFill>
          </p:spPr>
        </p:sp>
        <p:sp>
          <p:nvSpPr>
            <p:cNvPr name="TextBox 5" id="5"/>
            <p:cNvSpPr txBox="true"/>
            <p:nvPr/>
          </p:nvSpPr>
          <p:spPr>
            <a:xfrm>
              <a:off x="0" y="-28575"/>
              <a:ext cx="6453117" cy="268826"/>
            </a:xfrm>
            <a:prstGeom prst="rect">
              <a:avLst/>
            </a:prstGeom>
          </p:spPr>
          <p:txBody>
            <a:bodyPr anchor="ctr" rtlCol="false" tIns="50800" lIns="50800" bIns="50800" rIns="50800"/>
            <a:lstStyle/>
            <a:p>
              <a:pPr algn="ctr">
                <a:lnSpc>
                  <a:spcPts val="2100"/>
                </a:lnSpc>
                <a:spcBef>
                  <a:spcPct val="0"/>
                </a:spcBef>
              </a:pPr>
            </a:p>
          </p:txBody>
        </p:sp>
      </p:grpSp>
      <p:sp>
        <p:nvSpPr>
          <p:cNvPr name="TextBox 6" id="6"/>
          <p:cNvSpPr txBox="true"/>
          <p:nvPr/>
        </p:nvSpPr>
        <p:spPr>
          <a:xfrm rot="0">
            <a:off x="810233" y="747395"/>
            <a:ext cx="7382278" cy="655956"/>
          </a:xfrm>
          <a:prstGeom prst="rect">
            <a:avLst/>
          </a:prstGeom>
        </p:spPr>
        <p:txBody>
          <a:bodyPr anchor="t" rtlCol="false" tIns="0" lIns="0" bIns="0" rIns="0">
            <a:spAutoFit/>
          </a:bodyPr>
          <a:lstStyle/>
          <a:p>
            <a:pPr algn="l">
              <a:lnSpc>
                <a:spcPts val="5319"/>
              </a:lnSpc>
            </a:pPr>
            <a:r>
              <a:rPr lang="en-US" sz="3799" i="true" b="true">
                <a:solidFill>
                  <a:srgbClr val="737373"/>
                </a:solidFill>
                <a:latin typeface="Josefin Sans Bold Italics"/>
                <a:ea typeface="Josefin Sans Bold Italics"/>
                <a:cs typeface="Josefin Sans Bold Italics"/>
                <a:sym typeface="Josefin Sans Bold Italics"/>
              </a:rPr>
              <a:t>Why Aura?</a:t>
            </a:r>
          </a:p>
        </p:txBody>
      </p:sp>
      <p:sp>
        <p:nvSpPr>
          <p:cNvPr name="TextBox 7" id="7"/>
          <p:cNvSpPr txBox="true"/>
          <p:nvPr/>
        </p:nvSpPr>
        <p:spPr>
          <a:xfrm rot="0">
            <a:off x="810233" y="1928495"/>
            <a:ext cx="8472273" cy="5925185"/>
          </a:xfrm>
          <a:prstGeom prst="rect">
            <a:avLst/>
          </a:prstGeom>
        </p:spPr>
        <p:txBody>
          <a:bodyPr anchor="t" rtlCol="false" tIns="0" lIns="0" bIns="0" rIns="0">
            <a:spAutoFit/>
          </a:bodyPr>
          <a:lstStyle/>
          <a:p>
            <a:pPr algn="l" marL="561341" indent="-280670" lvl="1">
              <a:lnSpc>
                <a:spcPts val="3640"/>
              </a:lnSpc>
              <a:buFont typeface="Arial"/>
              <a:buChar char="•"/>
            </a:pPr>
            <a:r>
              <a:rPr lang="en-US" sz="2600">
                <a:solidFill>
                  <a:srgbClr val="737373"/>
                </a:solidFill>
                <a:latin typeface=" Avenir Next Arabic"/>
                <a:ea typeface=" Avenir Next Arabic"/>
                <a:cs typeface=" Avenir Next Arabic"/>
                <a:sym typeface=" Avenir Next Arabic"/>
              </a:rPr>
              <a:t>Being a customer centric company, we believe in providing </a:t>
            </a:r>
            <a:r>
              <a:rPr lang="en-US" b="true" sz="2600">
                <a:solidFill>
                  <a:srgbClr val="141E24"/>
                </a:solidFill>
                <a:latin typeface=" Avenir Next Arabic Bold"/>
                <a:ea typeface=" Avenir Next Arabic Bold"/>
                <a:cs typeface=" Avenir Next Arabic Bold"/>
                <a:sym typeface=" Avenir Next Arabic Bold"/>
              </a:rPr>
              <a:t>customizable</a:t>
            </a:r>
            <a:r>
              <a:rPr lang="en-US" sz="2600">
                <a:solidFill>
                  <a:srgbClr val="737373"/>
                </a:solidFill>
                <a:latin typeface=" Avenir Next Arabic"/>
                <a:ea typeface=" Avenir Next Arabic"/>
                <a:cs typeface=" Avenir Next Arabic"/>
                <a:sym typeface=" Avenir Next Arabic"/>
              </a:rPr>
              <a:t> solutions through product design, manufacturing, and white glove-delivery.</a:t>
            </a:r>
          </a:p>
          <a:p>
            <a:pPr algn="l">
              <a:lnSpc>
                <a:spcPts val="3640"/>
              </a:lnSpc>
            </a:pPr>
          </a:p>
          <a:p>
            <a:pPr algn="l" marL="561341" indent="-280670" lvl="1">
              <a:lnSpc>
                <a:spcPts val="3640"/>
              </a:lnSpc>
              <a:buFont typeface="Arial"/>
              <a:buChar char="•"/>
            </a:pPr>
            <a:r>
              <a:rPr lang="en-US" sz="2600">
                <a:solidFill>
                  <a:srgbClr val="737373"/>
                </a:solidFill>
                <a:latin typeface=" Avenir Next Arabic"/>
                <a:ea typeface=" Avenir Next Arabic"/>
                <a:cs typeface=" Avenir Next Arabic"/>
                <a:sym typeface=" Avenir Next Arabic"/>
              </a:rPr>
              <a:t>We offer sustainable and durable products made from </a:t>
            </a:r>
            <a:r>
              <a:rPr lang="en-US" b="true" sz="2600">
                <a:solidFill>
                  <a:srgbClr val="141E24"/>
                </a:solidFill>
                <a:latin typeface=" Avenir Next Arabic Bold"/>
                <a:ea typeface=" Avenir Next Arabic Bold"/>
                <a:cs typeface=" Avenir Next Arabic Bold"/>
                <a:sym typeface=" Avenir Next Arabic Bold"/>
              </a:rPr>
              <a:t>yoga for posture</a:t>
            </a:r>
            <a:r>
              <a:rPr lang="en-US" sz="2600">
                <a:solidFill>
                  <a:srgbClr val="737373"/>
                </a:solidFill>
                <a:latin typeface=" Avenir Next Arabic"/>
                <a:ea typeface=" Avenir Next Arabic"/>
                <a:cs typeface=" Avenir Next Arabic"/>
                <a:sym typeface=" Avenir Next Arabic"/>
              </a:rPr>
              <a:t> principles to help with your health and well-being. </a:t>
            </a:r>
          </a:p>
          <a:p>
            <a:pPr algn="l">
              <a:lnSpc>
                <a:spcPts val="3640"/>
              </a:lnSpc>
            </a:pPr>
          </a:p>
          <a:p>
            <a:pPr algn="l" marL="561341" indent="-280670" lvl="1">
              <a:lnSpc>
                <a:spcPts val="3640"/>
              </a:lnSpc>
              <a:buFont typeface="Arial"/>
              <a:buChar char="•"/>
            </a:pPr>
            <a:r>
              <a:rPr lang="en-US" b="true" sz="2600">
                <a:solidFill>
                  <a:srgbClr val="141E24"/>
                </a:solidFill>
                <a:latin typeface=" Avenir Next Arabic Bold"/>
                <a:ea typeface=" Avenir Next Arabic Bold"/>
                <a:cs typeface=" Avenir Next Arabic Bold"/>
                <a:sym typeface=" Avenir Next Arabic Bold"/>
              </a:rPr>
              <a:t>Made in the USA</a:t>
            </a:r>
            <a:r>
              <a:rPr lang="en-US" sz="2600">
                <a:solidFill>
                  <a:srgbClr val="737373"/>
                </a:solidFill>
                <a:latin typeface=" Avenir Next Arabic"/>
                <a:ea typeface=" Avenir Next Arabic"/>
                <a:cs typeface=" Avenir Next Arabic"/>
                <a:sym typeface=" Avenir Next Arabic"/>
              </a:rPr>
              <a:t> located in California &amp; Wisconsin.</a:t>
            </a:r>
          </a:p>
          <a:p>
            <a:pPr algn="l">
              <a:lnSpc>
                <a:spcPts val="3640"/>
              </a:lnSpc>
            </a:pPr>
          </a:p>
          <a:p>
            <a:pPr algn="l" marL="561341" indent="-280670" lvl="1">
              <a:lnSpc>
                <a:spcPts val="3640"/>
              </a:lnSpc>
              <a:buFont typeface="Arial"/>
              <a:buChar char="•"/>
            </a:pPr>
            <a:r>
              <a:rPr lang="en-US" sz="2600">
                <a:solidFill>
                  <a:srgbClr val="737373"/>
                </a:solidFill>
                <a:latin typeface=" Avenir Next Arabic"/>
                <a:ea typeface=" Avenir Next Arabic"/>
                <a:cs typeface=" Avenir Next Arabic"/>
                <a:sym typeface=" Avenir Next Arabic"/>
              </a:rPr>
              <a:t>We specialize in manufacturing made-to-order custom products in contract, </a:t>
            </a:r>
            <a:r>
              <a:rPr lang="en-US" b="true" sz="2600">
                <a:solidFill>
                  <a:srgbClr val="141E24"/>
                </a:solidFill>
                <a:latin typeface=" Avenir Next Arabic Bold"/>
                <a:ea typeface=" Avenir Next Arabic Bold"/>
                <a:cs typeface=" Avenir Next Arabic Bold"/>
                <a:sym typeface=" Avenir Next Arabic Bold"/>
              </a:rPr>
              <a:t>hospitality</a:t>
            </a:r>
            <a:r>
              <a:rPr lang="en-US" sz="2600">
                <a:solidFill>
                  <a:srgbClr val="737373"/>
                </a:solidFill>
                <a:latin typeface=" Avenir Next Arabic"/>
                <a:ea typeface=" Avenir Next Arabic"/>
                <a:cs typeface=" Avenir Next Arabic"/>
                <a:sym typeface=" Avenir Next Arabic"/>
              </a:rPr>
              <a:t>, healthcare and senior living. </a:t>
            </a:r>
          </a:p>
        </p:txBody>
      </p:sp>
      <p:sp>
        <p:nvSpPr>
          <p:cNvPr name="Freeform 8" id="8"/>
          <p:cNvSpPr/>
          <p:nvPr/>
        </p:nvSpPr>
        <p:spPr>
          <a:xfrm flipH="false" flipV="false" rot="0">
            <a:off x="10211372" y="1976120"/>
            <a:ext cx="7552796" cy="6334760"/>
          </a:xfrm>
          <a:custGeom>
            <a:avLst/>
            <a:gdLst/>
            <a:ahLst/>
            <a:cxnLst/>
            <a:rect r="r" b="b" t="t" l="l"/>
            <a:pathLst>
              <a:path h="6334760" w="7552796">
                <a:moveTo>
                  <a:pt x="0" y="0"/>
                </a:moveTo>
                <a:lnTo>
                  <a:pt x="7552796" y="0"/>
                </a:lnTo>
                <a:lnTo>
                  <a:pt x="7552796" y="6334760"/>
                </a:lnTo>
                <a:lnTo>
                  <a:pt x="0" y="6334760"/>
                </a:lnTo>
                <a:lnTo>
                  <a:pt x="0" y="0"/>
                </a:lnTo>
                <a:close/>
              </a:path>
            </a:pathLst>
          </a:custGeom>
          <a:blipFill>
            <a:blip r:embed="rId3"/>
            <a:stretch>
              <a:fillRect l="-26171" t="-14926" r="-28056" b="0"/>
            </a:stretch>
          </a:blipFill>
          <a:ln cap="sq">
            <a:noFill/>
            <a:prstDash val="solid"/>
            <a:miter/>
          </a:ln>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97779"/>
            <a:ext cx="18512380" cy="689221"/>
            <a:chOff x="0" y="0"/>
            <a:chExt cx="6453117" cy="240251"/>
          </a:xfrm>
        </p:grpSpPr>
        <p:sp>
          <p:nvSpPr>
            <p:cNvPr name="Freeform 3" id="3"/>
            <p:cNvSpPr/>
            <p:nvPr/>
          </p:nvSpPr>
          <p:spPr>
            <a:xfrm flipH="false" flipV="false" rot="0">
              <a:off x="0" y="0"/>
              <a:ext cx="6453117" cy="240251"/>
            </a:xfrm>
            <a:custGeom>
              <a:avLst/>
              <a:gdLst/>
              <a:ahLst/>
              <a:cxnLst/>
              <a:rect r="r" b="b" t="t" l="l"/>
              <a:pathLst>
                <a:path h="240251" w="6453117">
                  <a:moveTo>
                    <a:pt x="0" y="0"/>
                  </a:moveTo>
                  <a:lnTo>
                    <a:pt x="6453117" y="0"/>
                  </a:lnTo>
                  <a:lnTo>
                    <a:pt x="6453117" y="240251"/>
                  </a:lnTo>
                  <a:lnTo>
                    <a:pt x="0" y="240251"/>
                  </a:lnTo>
                  <a:close/>
                </a:path>
              </a:pathLst>
            </a:custGeom>
            <a:solidFill>
              <a:srgbClr val="141E24"/>
            </a:solidFill>
          </p:spPr>
        </p:sp>
        <p:sp>
          <p:nvSpPr>
            <p:cNvPr name="TextBox 4" id="4"/>
            <p:cNvSpPr txBox="true"/>
            <p:nvPr/>
          </p:nvSpPr>
          <p:spPr>
            <a:xfrm>
              <a:off x="0" y="-28575"/>
              <a:ext cx="6453117" cy="268826"/>
            </a:xfrm>
            <a:prstGeom prst="rect">
              <a:avLst/>
            </a:prstGeom>
          </p:spPr>
          <p:txBody>
            <a:bodyPr anchor="ctr" rtlCol="false" tIns="50800" lIns="50800" bIns="50800" rIns="50800"/>
            <a:lstStyle/>
            <a:p>
              <a:pPr algn="ctr">
                <a:lnSpc>
                  <a:spcPts val="2100"/>
                </a:lnSpc>
                <a:spcBef>
                  <a:spcPct val="0"/>
                </a:spcBef>
              </a:pPr>
            </a:p>
          </p:txBody>
        </p:sp>
      </p:grpSp>
      <p:sp>
        <p:nvSpPr>
          <p:cNvPr name="TextBox 5" id="5"/>
          <p:cNvSpPr txBox="true"/>
          <p:nvPr/>
        </p:nvSpPr>
        <p:spPr>
          <a:xfrm rot="0">
            <a:off x="810233" y="747395"/>
            <a:ext cx="7382278" cy="655956"/>
          </a:xfrm>
          <a:prstGeom prst="rect">
            <a:avLst/>
          </a:prstGeom>
        </p:spPr>
        <p:txBody>
          <a:bodyPr anchor="t" rtlCol="false" tIns="0" lIns="0" bIns="0" rIns="0">
            <a:spAutoFit/>
          </a:bodyPr>
          <a:lstStyle/>
          <a:p>
            <a:pPr algn="l">
              <a:lnSpc>
                <a:spcPts val="5319"/>
              </a:lnSpc>
            </a:pPr>
            <a:r>
              <a:rPr lang="en-US" sz="3799" i="true" b="true">
                <a:solidFill>
                  <a:srgbClr val="737373"/>
                </a:solidFill>
                <a:latin typeface="Josefin Sans Bold Italics"/>
                <a:ea typeface="Josefin Sans Bold Italics"/>
                <a:cs typeface="Josefin Sans Bold Italics"/>
                <a:sym typeface="Josefin Sans Bold Italics"/>
              </a:rPr>
              <a:t>Our Passion</a:t>
            </a:r>
          </a:p>
        </p:txBody>
      </p:sp>
      <p:grpSp>
        <p:nvGrpSpPr>
          <p:cNvPr name="Group 6" id="6"/>
          <p:cNvGrpSpPr/>
          <p:nvPr/>
        </p:nvGrpSpPr>
        <p:grpSpPr>
          <a:xfrm rot="0">
            <a:off x="10095488" y="1964771"/>
            <a:ext cx="2424688" cy="2424688"/>
            <a:chOff x="0" y="0"/>
            <a:chExt cx="3232917" cy="3232917"/>
          </a:xfrm>
        </p:grpSpPr>
        <p:grpSp>
          <p:nvGrpSpPr>
            <p:cNvPr name="Group 7" id="7"/>
            <p:cNvGrpSpPr/>
            <p:nvPr/>
          </p:nvGrpSpPr>
          <p:grpSpPr>
            <a:xfrm rot="0">
              <a:off x="0" y="0"/>
              <a:ext cx="3232917" cy="3232917"/>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E8DE"/>
              </a:solidFill>
              <a:ln w="38100" cap="sq">
                <a:solidFill>
                  <a:srgbClr val="D4E8DE"/>
                </a:solidFill>
                <a:prstDash val="solid"/>
                <a:miter/>
              </a:ln>
            </p:spPr>
          </p:sp>
          <p:sp>
            <p:nvSpPr>
              <p:cNvPr name="TextBox 9" id="9"/>
              <p:cNvSpPr txBox="true"/>
              <p:nvPr/>
            </p:nvSpPr>
            <p:spPr>
              <a:xfrm>
                <a:off x="76200" y="57150"/>
                <a:ext cx="660400" cy="679450"/>
              </a:xfrm>
              <a:prstGeom prst="rect">
                <a:avLst/>
              </a:prstGeom>
            </p:spPr>
            <p:txBody>
              <a:bodyPr anchor="ctr" rtlCol="false" tIns="98990" lIns="98990" bIns="98990" rIns="98990"/>
              <a:lstStyle/>
              <a:p>
                <a:pPr algn="ctr">
                  <a:lnSpc>
                    <a:spcPts val="1259"/>
                  </a:lnSpc>
                  <a:spcBef>
                    <a:spcPct val="0"/>
                  </a:spcBef>
                </a:pPr>
              </a:p>
            </p:txBody>
          </p:sp>
        </p:grpSp>
        <p:sp>
          <p:nvSpPr>
            <p:cNvPr name="Freeform 10" id="10"/>
            <p:cNvSpPr/>
            <p:nvPr/>
          </p:nvSpPr>
          <p:spPr>
            <a:xfrm flipH="false" flipV="false" rot="0">
              <a:off x="826053" y="649097"/>
              <a:ext cx="1580810" cy="1934723"/>
            </a:xfrm>
            <a:custGeom>
              <a:avLst/>
              <a:gdLst/>
              <a:ahLst/>
              <a:cxnLst/>
              <a:rect r="r" b="b" t="t" l="l"/>
              <a:pathLst>
                <a:path h="1934723" w="1580810">
                  <a:moveTo>
                    <a:pt x="0" y="0"/>
                  </a:moveTo>
                  <a:lnTo>
                    <a:pt x="1580811" y="0"/>
                  </a:lnTo>
                  <a:lnTo>
                    <a:pt x="1580811" y="1934723"/>
                  </a:lnTo>
                  <a:lnTo>
                    <a:pt x="0" y="19347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11" id="11"/>
          <p:cNvGrpSpPr/>
          <p:nvPr/>
        </p:nvGrpSpPr>
        <p:grpSpPr>
          <a:xfrm rot="0">
            <a:off x="810233" y="1964771"/>
            <a:ext cx="2424688" cy="2424688"/>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E8DE"/>
            </a:solidFill>
            <a:ln w="38100" cap="sq">
              <a:solidFill>
                <a:srgbClr val="D4E8DE"/>
              </a:solidFill>
              <a:prstDash val="solid"/>
              <a:miter/>
            </a:ln>
          </p:spPr>
        </p:sp>
        <p:sp>
          <p:nvSpPr>
            <p:cNvPr name="TextBox 13" id="13"/>
            <p:cNvSpPr txBox="true"/>
            <p:nvPr/>
          </p:nvSpPr>
          <p:spPr>
            <a:xfrm>
              <a:off x="76200" y="57150"/>
              <a:ext cx="660400" cy="679450"/>
            </a:xfrm>
            <a:prstGeom prst="rect">
              <a:avLst/>
            </a:prstGeom>
          </p:spPr>
          <p:txBody>
            <a:bodyPr anchor="ctr" rtlCol="false" tIns="98990" lIns="98990" bIns="98990" rIns="98990"/>
            <a:lstStyle/>
            <a:p>
              <a:pPr algn="ctr">
                <a:lnSpc>
                  <a:spcPts val="1260"/>
                </a:lnSpc>
                <a:spcBef>
                  <a:spcPct val="0"/>
                </a:spcBef>
              </a:pPr>
            </a:p>
          </p:txBody>
        </p:sp>
      </p:grpSp>
      <p:sp>
        <p:nvSpPr>
          <p:cNvPr name="Freeform 14" id="14"/>
          <p:cNvSpPr/>
          <p:nvPr/>
        </p:nvSpPr>
        <p:spPr>
          <a:xfrm flipH="false" flipV="false" rot="0">
            <a:off x="1444365" y="2573560"/>
            <a:ext cx="1156423" cy="1207111"/>
          </a:xfrm>
          <a:custGeom>
            <a:avLst/>
            <a:gdLst/>
            <a:ahLst/>
            <a:cxnLst/>
            <a:rect r="r" b="b" t="t" l="l"/>
            <a:pathLst>
              <a:path h="1207111" w="1156423">
                <a:moveTo>
                  <a:pt x="0" y="0"/>
                </a:moveTo>
                <a:lnTo>
                  <a:pt x="1156424" y="0"/>
                </a:lnTo>
                <a:lnTo>
                  <a:pt x="1156424" y="1207110"/>
                </a:lnTo>
                <a:lnTo>
                  <a:pt x="0" y="1207110"/>
                </a:lnTo>
                <a:lnTo>
                  <a:pt x="0" y="0"/>
                </a:lnTo>
                <a:close/>
              </a:path>
            </a:pathLst>
          </a:custGeom>
          <a:blipFill>
            <a:blip r:embed="rId4"/>
            <a:stretch>
              <a:fillRect l="-232047" t="-20552" r="0" b="-6291"/>
            </a:stretch>
          </a:blipFill>
        </p:spPr>
      </p:sp>
      <p:sp>
        <p:nvSpPr>
          <p:cNvPr name="TextBox 15" id="15"/>
          <p:cNvSpPr txBox="true"/>
          <p:nvPr/>
        </p:nvSpPr>
        <p:spPr>
          <a:xfrm rot="0">
            <a:off x="1028700" y="5169734"/>
            <a:ext cx="3584679" cy="438785"/>
          </a:xfrm>
          <a:prstGeom prst="rect">
            <a:avLst/>
          </a:prstGeom>
        </p:spPr>
        <p:txBody>
          <a:bodyPr anchor="t" rtlCol="false" tIns="0" lIns="0" bIns="0" rIns="0">
            <a:spAutoFit/>
          </a:bodyPr>
          <a:lstStyle/>
          <a:p>
            <a:pPr algn="l">
              <a:lnSpc>
                <a:spcPts val="3640"/>
              </a:lnSpc>
            </a:pPr>
            <a:r>
              <a:rPr lang="en-US" sz="2600" u="sng">
                <a:solidFill>
                  <a:srgbClr val="737373"/>
                </a:solidFill>
                <a:latin typeface=" Avenir Next Arabic"/>
                <a:ea typeface=" Avenir Next Arabic"/>
                <a:cs typeface=" Avenir Next Arabic"/>
                <a:sym typeface=" Avenir Next Arabic"/>
              </a:rPr>
              <a:t>Building Relationships</a:t>
            </a:r>
          </a:p>
        </p:txBody>
      </p:sp>
      <p:sp>
        <p:nvSpPr>
          <p:cNvPr name="TextBox 16" id="16"/>
          <p:cNvSpPr txBox="true"/>
          <p:nvPr/>
        </p:nvSpPr>
        <p:spPr>
          <a:xfrm rot="0">
            <a:off x="1028700" y="5952054"/>
            <a:ext cx="7163812" cy="2501265"/>
          </a:xfrm>
          <a:prstGeom prst="rect">
            <a:avLst/>
          </a:prstGeom>
        </p:spPr>
        <p:txBody>
          <a:bodyPr anchor="t" rtlCol="false" tIns="0" lIns="0" bIns="0" rIns="0">
            <a:spAutoFit/>
          </a:bodyPr>
          <a:lstStyle/>
          <a:p>
            <a:pPr algn="l">
              <a:lnSpc>
                <a:spcPts val="3360"/>
              </a:lnSpc>
            </a:pPr>
            <a:r>
              <a:rPr lang="en-US" sz="2400">
                <a:solidFill>
                  <a:srgbClr val="737373"/>
                </a:solidFill>
                <a:latin typeface=" Avenir Next Arabic"/>
                <a:ea typeface=" Avenir Next Arabic"/>
                <a:cs typeface=" Avenir Next Arabic"/>
                <a:sym typeface=" Avenir Next Arabic"/>
              </a:rPr>
              <a:t>We believe in building long-lasting relationships with our customers and partners by walking in  their shoes at every level of our business from sales to delivery.</a:t>
            </a:r>
          </a:p>
          <a:p>
            <a:pPr algn="l">
              <a:lnSpc>
                <a:spcPts val="3360"/>
              </a:lnSpc>
            </a:pPr>
          </a:p>
          <a:p>
            <a:pPr algn="l">
              <a:lnSpc>
                <a:spcPts val="3360"/>
              </a:lnSpc>
            </a:pPr>
            <a:r>
              <a:rPr lang="en-US" sz="2400">
                <a:solidFill>
                  <a:srgbClr val="737373"/>
                </a:solidFill>
                <a:latin typeface=" Avenir Next Arabic"/>
                <a:ea typeface=" Avenir Next Arabic"/>
                <a:cs typeface=" Avenir Next Arabic"/>
                <a:sym typeface=" Avenir Next Arabic"/>
              </a:rPr>
              <a:t>We strive to be a part of </a:t>
            </a:r>
            <a:r>
              <a:rPr lang="en-US" sz="2400" b="true">
                <a:solidFill>
                  <a:srgbClr val="8EB4A8"/>
                </a:solidFill>
                <a:latin typeface=" Avenir Next Arabic Bold"/>
                <a:ea typeface=" Avenir Next Arabic Bold"/>
                <a:cs typeface=" Avenir Next Arabic Bold"/>
                <a:sym typeface=" Avenir Next Arabic Bold"/>
              </a:rPr>
              <a:t>your</a:t>
            </a:r>
            <a:r>
              <a:rPr lang="en-US" sz="2400">
                <a:solidFill>
                  <a:srgbClr val="737373"/>
                </a:solidFill>
                <a:latin typeface=" Avenir Next Arabic"/>
                <a:ea typeface=" Avenir Next Arabic"/>
                <a:cs typeface=" Avenir Next Arabic"/>
                <a:sym typeface=" Avenir Next Arabic"/>
              </a:rPr>
              <a:t> success story. </a:t>
            </a:r>
          </a:p>
        </p:txBody>
      </p:sp>
      <p:sp>
        <p:nvSpPr>
          <p:cNvPr name="TextBox 17" id="17"/>
          <p:cNvSpPr txBox="true"/>
          <p:nvPr/>
        </p:nvSpPr>
        <p:spPr>
          <a:xfrm rot="0">
            <a:off x="10095488" y="5095875"/>
            <a:ext cx="3584679" cy="438785"/>
          </a:xfrm>
          <a:prstGeom prst="rect">
            <a:avLst/>
          </a:prstGeom>
        </p:spPr>
        <p:txBody>
          <a:bodyPr anchor="t" rtlCol="false" tIns="0" lIns="0" bIns="0" rIns="0">
            <a:spAutoFit/>
          </a:bodyPr>
          <a:lstStyle/>
          <a:p>
            <a:pPr algn="l">
              <a:lnSpc>
                <a:spcPts val="3640"/>
              </a:lnSpc>
            </a:pPr>
            <a:r>
              <a:rPr lang="en-US" sz="2600" u="sng">
                <a:solidFill>
                  <a:srgbClr val="737373"/>
                </a:solidFill>
                <a:latin typeface=" Avenir Next Arabic"/>
                <a:ea typeface=" Avenir Next Arabic"/>
                <a:cs typeface=" Avenir Next Arabic"/>
                <a:sym typeface=" Avenir Next Arabic"/>
              </a:rPr>
              <a:t>Sustainability</a:t>
            </a:r>
          </a:p>
        </p:txBody>
      </p:sp>
      <p:sp>
        <p:nvSpPr>
          <p:cNvPr name="TextBox 18" id="18"/>
          <p:cNvSpPr txBox="true"/>
          <p:nvPr/>
        </p:nvSpPr>
        <p:spPr>
          <a:xfrm rot="0">
            <a:off x="10095488" y="5952054"/>
            <a:ext cx="7163812" cy="2920365"/>
          </a:xfrm>
          <a:prstGeom prst="rect">
            <a:avLst/>
          </a:prstGeom>
        </p:spPr>
        <p:txBody>
          <a:bodyPr anchor="t" rtlCol="false" tIns="0" lIns="0" bIns="0" rIns="0">
            <a:spAutoFit/>
          </a:bodyPr>
          <a:lstStyle/>
          <a:p>
            <a:pPr algn="l">
              <a:lnSpc>
                <a:spcPts val="3360"/>
              </a:lnSpc>
            </a:pPr>
            <a:r>
              <a:rPr lang="en-US" sz="2400">
                <a:solidFill>
                  <a:srgbClr val="737373"/>
                </a:solidFill>
                <a:latin typeface=" Avenir Next Arabic"/>
                <a:ea typeface=" Avenir Next Arabic"/>
                <a:cs typeface=" Avenir Next Arabic"/>
                <a:sym typeface=" Avenir Next Arabic"/>
              </a:rPr>
              <a:t>As a California Certified Green Business, we make every effort to reduce our environmental footprint. We believe we can save the planet by designing and building products with sustainable materials and manufacturing processes.  </a:t>
            </a:r>
          </a:p>
          <a:p>
            <a:pPr algn="l">
              <a:lnSpc>
                <a:spcPts val="3360"/>
              </a:lnSpc>
            </a:pPr>
          </a:p>
          <a:p>
            <a:pPr algn="l">
              <a:lnSpc>
                <a:spcPts val="3360"/>
              </a:lnSpc>
            </a:pPr>
            <a:r>
              <a:rPr lang="en-US" sz="2400">
                <a:solidFill>
                  <a:srgbClr val="737373"/>
                </a:solidFill>
                <a:latin typeface=" Avenir Next Arabic"/>
                <a:ea typeface=" Avenir Next Arabic"/>
                <a:cs typeface=" Avenir Next Arabic"/>
                <a:sym typeface=" Avenir Next Arabic"/>
              </a:rPr>
              <a:t>We love doing business with the </a:t>
            </a:r>
            <a:r>
              <a:rPr lang="en-US" sz="2400" b="true">
                <a:solidFill>
                  <a:srgbClr val="8EB4A8"/>
                </a:solidFill>
                <a:latin typeface=" Avenir Next Arabic Bold"/>
                <a:ea typeface=" Avenir Next Arabic Bold"/>
                <a:cs typeface=" Avenir Next Arabic Bold"/>
                <a:sym typeface=" Avenir Next Arabic Bold"/>
              </a:rPr>
              <a:t>planet in mind</a:t>
            </a:r>
            <a:r>
              <a:rPr lang="en-US" sz="2400">
                <a:solidFill>
                  <a:srgbClr val="737373"/>
                </a:solidFill>
                <a:latin typeface=" Avenir Next Arabic"/>
                <a:ea typeface=" Avenir Next Arabic"/>
                <a:cs typeface=" Avenir Next Arabic"/>
                <a:sym typeface=" Avenir Next Arabic"/>
              </a:rPr>
              <a:t>. </a:t>
            </a:r>
          </a:p>
        </p:txBody>
      </p:sp>
      <p:sp>
        <p:nvSpPr>
          <p:cNvPr name="Freeform 19" id="19"/>
          <p:cNvSpPr/>
          <p:nvPr/>
        </p:nvSpPr>
        <p:spPr>
          <a:xfrm flipH="false" flipV="false" rot="0">
            <a:off x="15349122" y="623425"/>
            <a:ext cx="2490591" cy="905953"/>
          </a:xfrm>
          <a:custGeom>
            <a:avLst/>
            <a:gdLst/>
            <a:ahLst/>
            <a:cxnLst/>
            <a:rect r="r" b="b" t="t" l="l"/>
            <a:pathLst>
              <a:path h="905953" w="2490591">
                <a:moveTo>
                  <a:pt x="0" y="0"/>
                </a:moveTo>
                <a:lnTo>
                  <a:pt x="2490591" y="0"/>
                </a:lnTo>
                <a:lnTo>
                  <a:pt x="2490591" y="905952"/>
                </a:lnTo>
                <a:lnTo>
                  <a:pt x="0" y="905952"/>
                </a:lnTo>
                <a:lnTo>
                  <a:pt x="0" y="0"/>
                </a:lnTo>
                <a:close/>
              </a:path>
            </a:pathLst>
          </a:custGeom>
          <a:blipFill>
            <a:blip r:embed="rId5"/>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97779"/>
            <a:ext cx="18512380" cy="689221"/>
            <a:chOff x="0" y="0"/>
            <a:chExt cx="6453117" cy="240251"/>
          </a:xfrm>
        </p:grpSpPr>
        <p:sp>
          <p:nvSpPr>
            <p:cNvPr name="Freeform 3" id="3"/>
            <p:cNvSpPr/>
            <p:nvPr/>
          </p:nvSpPr>
          <p:spPr>
            <a:xfrm flipH="false" flipV="false" rot="0">
              <a:off x="0" y="0"/>
              <a:ext cx="6453117" cy="240251"/>
            </a:xfrm>
            <a:custGeom>
              <a:avLst/>
              <a:gdLst/>
              <a:ahLst/>
              <a:cxnLst/>
              <a:rect r="r" b="b" t="t" l="l"/>
              <a:pathLst>
                <a:path h="240251" w="6453117">
                  <a:moveTo>
                    <a:pt x="0" y="0"/>
                  </a:moveTo>
                  <a:lnTo>
                    <a:pt x="6453117" y="0"/>
                  </a:lnTo>
                  <a:lnTo>
                    <a:pt x="6453117" y="240251"/>
                  </a:lnTo>
                  <a:lnTo>
                    <a:pt x="0" y="240251"/>
                  </a:lnTo>
                  <a:close/>
                </a:path>
              </a:pathLst>
            </a:custGeom>
            <a:solidFill>
              <a:srgbClr val="141E24"/>
            </a:solidFill>
          </p:spPr>
        </p:sp>
        <p:sp>
          <p:nvSpPr>
            <p:cNvPr name="TextBox 4" id="4"/>
            <p:cNvSpPr txBox="true"/>
            <p:nvPr/>
          </p:nvSpPr>
          <p:spPr>
            <a:xfrm>
              <a:off x="0" y="-28575"/>
              <a:ext cx="6453117" cy="268826"/>
            </a:xfrm>
            <a:prstGeom prst="rect">
              <a:avLst/>
            </a:prstGeom>
          </p:spPr>
          <p:txBody>
            <a:bodyPr anchor="ctr" rtlCol="false" tIns="50800" lIns="50800" bIns="50800" rIns="50800"/>
            <a:lstStyle/>
            <a:p>
              <a:pPr algn="ctr">
                <a:lnSpc>
                  <a:spcPts val="2100"/>
                </a:lnSpc>
                <a:spcBef>
                  <a:spcPct val="0"/>
                </a:spcBef>
              </a:pPr>
            </a:p>
          </p:txBody>
        </p:sp>
      </p:grpSp>
      <p:sp>
        <p:nvSpPr>
          <p:cNvPr name="Freeform 5" id="5"/>
          <p:cNvSpPr/>
          <p:nvPr/>
        </p:nvSpPr>
        <p:spPr>
          <a:xfrm flipH="false" flipV="false" rot="0">
            <a:off x="10211372" y="1976120"/>
            <a:ext cx="7552796" cy="6334760"/>
          </a:xfrm>
          <a:custGeom>
            <a:avLst/>
            <a:gdLst/>
            <a:ahLst/>
            <a:cxnLst/>
            <a:rect r="r" b="b" t="t" l="l"/>
            <a:pathLst>
              <a:path h="6334760" w="7552796">
                <a:moveTo>
                  <a:pt x="0" y="0"/>
                </a:moveTo>
                <a:lnTo>
                  <a:pt x="7552796" y="0"/>
                </a:lnTo>
                <a:lnTo>
                  <a:pt x="7552796" y="6334760"/>
                </a:lnTo>
                <a:lnTo>
                  <a:pt x="0" y="6334760"/>
                </a:lnTo>
                <a:lnTo>
                  <a:pt x="0" y="0"/>
                </a:lnTo>
                <a:close/>
              </a:path>
            </a:pathLst>
          </a:custGeom>
          <a:blipFill>
            <a:blip r:embed="rId2"/>
            <a:stretch>
              <a:fillRect l="-12944" t="0" r="-12944" b="0"/>
            </a:stretch>
          </a:blipFill>
        </p:spPr>
      </p:sp>
      <p:sp>
        <p:nvSpPr>
          <p:cNvPr name="TextBox 6" id="6"/>
          <p:cNvSpPr txBox="true"/>
          <p:nvPr/>
        </p:nvSpPr>
        <p:spPr>
          <a:xfrm rot="0">
            <a:off x="810233" y="747395"/>
            <a:ext cx="7382278" cy="655956"/>
          </a:xfrm>
          <a:prstGeom prst="rect">
            <a:avLst/>
          </a:prstGeom>
        </p:spPr>
        <p:txBody>
          <a:bodyPr anchor="t" rtlCol="false" tIns="0" lIns="0" bIns="0" rIns="0">
            <a:spAutoFit/>
          </a:bodyPr>
          <a:lstStyle/>
          <a:p>
            <a:pPr algn="l">
              <a:lnSpc>
                <a:spcPts val="5319"/>
              </a:lnSpc>
            </a:pPr>
            <a:r>
              <a:rPr lang="en-US" sz="3799" i="true" b="true">
                <a:solidFill>
                  <a:srgbClr val="737373"/>
                </a:solidFill>
                <a:latin typeface="Josefin Sans Bold Italics"/>
                <a:ea typeface="Josefin Sans Bold Italics"/>
                <a:cs typeface="Josefin Sans Bold Italics"/>
                <a:sym typeface="Josefin Sans Bold Italics"/>
              </a:rPr>
              <a:t>Our Capabilities</a:t>
            </a:r>
          </a:p>
        </p:txBody>
      </p:sp>
      <p:sp>
        <p:nvSpPr>
          <p:cNvPr name="TextBox 7" id="7"/>
          <p:cNvSpPr txBox="true"/>
          <p:nvPr/>
        </p:nvSpPr>
        <p:spPr>
          <a:xfrm rot="0">
            <a:off x="810233" y="1928495"/>
            <a:ext cx="8472273" cy="6692265"/>
          </a:xfrm>
          <a:prstGeom prst="rect">
            <a:avLst/>
          </a:prstGeom>
        </p:spPr>
        <p:txBody>
          <a:bodyPr anchor="t" rtlCol="false" tIns="0" lIns="0" bIns="0" rIns="0">
            <a:spAutoFit/>
          </a:bodyPr>
          <a:lstStyle/>
          <a:p>
            <a:pPr algn="l" marL="518162" indent="-259081" lvl="1">
              <a:lnSpc>
                <a:spcPts val="3360"/>
              </a:lnSpc>
              <a:buFont typeface="Arial"/>
              <a:buChar char="•"/>
            </a:pPr>
            <a:r>
              <a:rPr lang="en-US" sz="2400">
                <a:solidFill>
                  <a:srgbClr val="737373"/>
                </a:solidFill>
                <a:latin typeface=" Avenir Next Arabic"/>
                <a:ea typeface=" Avenir Next Arabic"/>
                <a:cs typeface=" Avenir Next Arabic"/>
                <a:sym typeface=" Avenir Next Arabic"/>
              </a:rPr>
              <a:t>Customer </a:t>
            </a:r>
            <a:r>
              <a:rPr lang="en-US" b="true" sz="2400">
                <a:solidFill>
                  <a:srgbClr val="141E24"/>
                </a:solidFill>
                <a:latin typeface=" Avenir Next Arabic Bold"/>
                <a:ea typeface=" Avenir Next Arabic Bold"/>
                <a:cs typeface=" Avenir Next Arabic Bold"/>
                <a:sym typeface=" Avenir Next Arabic Bold"/>
              </a:rPr>
              <a:t>Unique Product Designs</a:t>
            </a:r>
            <a:r>
              <a:rPr lang="en-US" sz="2400">
                <a:solidFill>
                  <a:srgbClr val="737373"/>
                </a:solidFill>
                <a:latin typeface=" Avenir Next Arabic"/>
                <a:ea typeface=" Avenir Next Arabic"/>
                <a:cs typeface=" Avenir Next Arabic"/>
                <a:sym typeface=" Avenir Next Arabic"/>
              </a:rPr>
              <a:t> with US Based Fabrics</a:t>
            </a:r>
          </a:p>
          <a:p>
            <a:pPr algn="l">
              <a:lnSpc>
                <a:spcPts val="3360"/>
              </a:lnSpc>
            </a:pPr>
          </a:p>
          <a:p>
            <a:pPr algn="l" marL="518162" indent="-259081" lvl="1">
              <a:lnSpc>
                <a:spcPts val="3360"/>
              </a:lnSpc>
              <a:buFont typeface="Arial"/>
              <a:buChar char="•"/>
            </a:pPr>
            <a:r>
              <a:rPr lang="en-US" sz="2400">
                <a:solidFill>
                  <a:srgbClr val="737373"/>
                </a:solidFill>
                <a:latin typeface=" Avenir Next Arabic"/>
                <a:ea typeface=" Avenir Next Arabic"/>
                <a:cs typeface=" Avenir Next Arabic"/>
                <a:sym typeface=" Avenir Next Arabic"/>
              </a:rPr>
              <a:t>Focus on Product End User &amp; Ergonomics</a:t>
            </a:r>
          </a:p>
          <a:p>
            <a:pPr algn="l">
              <a:lnSpc>
                <a:spcPts val="3360"/>
              </a:lnSpc>
            </a:pPr>
          </a:p>
          <a:p>
            <a:pPr algn="l" marL="518162" indent="-259081" lvl="1">
              <a:lnSpc>
                <a:spcPts val="3360"/>
              </a:lnSpc>
              <a:buFont typeface="Arial"/>
              <a:buChar char="•"/>
            </a:pPr>
            <a:r>
              <a:rPr lang="en-US" b="true" sz="2400">
                <a:solidFill>
                  <a:srgbClr val="141E24"/>
                </a:solidFill>
                <a:latin typeface=" Avenir Next Arabic Bold"/>
                <a:ea typeface=" Avenir Next Arabic Bold"/>
                <a:cs typeface=" Avenir Next Arabic Bold"/>
                <a:sym typeface=" Avenir Next Arabic Bold"/>
              </a:rPr>
              <a:t>12 Year</a:t>
            </a:r>
            <a:r>
              <a:rPr lang="en-US" sz="2400">
                <a:solidFill>
                  <a:srgbClr val="141E24"/>
                </a:solidFill>
                <a:latin typeface=" Avenir Next Arabic"/>
                <a:ea typeface=" Avenir Next Arabic"/>
                <a:cs typeface=" Avenir Next Arabic"/>
                <a:sym typeface=" Avenir Next Arabic"/>
              </a:rPr>
              <a:t> </a:t>
            </a:r>
            <a:r>
              <a:rPr lang="en-US" sz="2400">
                <a:solidFill>
                  <a:srgbClr val="737373"/>
                </a:solidFill>
                <a:latin typeface=" Avenir Next Arabic"/>
                <a:ea typeface=" Avenir Next Arabic"/>
                <a:cs typeface=" Avenir Next Arabic"/>
                <a:sym typeface=" Avenir Next Arabic"/>
              </a:rPr>
              <a:t>Structural Frame Warranty</a:t>
            </a:r>
          </a:p>
          <a:p>
            <a:pPr algn="l">
              <a:lnSpc>
                <a:spcPts val="3360"/>
              </a:lnSpc>
            </a:pPr>
          </a:p>
          <a:p>
            <a:pPr algn="l" marL="518162" indent="-259081" lvl="1">
              <a:lnSpc>
                <a:spcPts val="3360"/>
              </a:lnSpc>
              <a:buFont typeface="Arial"/>
              <a:buChar char="•"/>
            </a:pPr>
            <a:r>
              <a:rPr lang="en-US" sz="2400">
                <a:solidFill>
                  <a:srgbClr val="737373"/>
                </a:solidFill>
                <a:latin typeface=" Avenir Next Arabic"/>
                <a:ea typeface=" Avenir Next Arabic"/>
                <a:cs typeface=" Avenir Next Arabic"/>
                <a:sym typeface=" Avenir Next Arabic"/>
              </a:rPr>
              <a:t>Designed and Made in the USA</a:t>
            </a:r>
          </a:p>
          <a:p>
            <a:pPr algn="l">
              <a:lnSpc>
                <a:spcPts val="3360"/>
              </a:lnSpc>
            </a:pPr>
          </a:p>
          <a:p>
            <a:pPr algn="l" marL="518162" indent="-259081" lvl="1">
              <a:lnSpc>
                <a:spcPts val="3360"/>
              </a:lnSpc>
              <a:buFont typeface="Arial"/>
              <a:buChar char="•"/>
            </a:pPr>
            <a:r>
              <a:rPr lang="en-US" sz="2400">
                <a:solidFill>
                  <a:srgbClr val="737373"/>
                </a:solidFill>
                <a:latin typeface=" Avenir Next Arabic"/>
                <a:ea typeface=" Avenir Next Arabic"/>
                <a:cs typeface=" Avenir Next Arabic"/>
                <a:sym typeface=" Avenir Next Arabic"/>
              </a:rPr>
              <a:t>Complete Line of Food Service Furniture</a:t>
            </a:r>
          </a:p>
          <a:p>
            <a:pPr algn="l">
              <a:lnSpc>
                <a:spcPts val="3360"/>
              </a:lnSpc>
            </a:pPr>
          </a:p>
          <a:p>
            <a:pPr algn="l" marL="518162" indent="-259081" lvl="1">
              <a:lnSpc>
                <a:spcPts val="3360"/>
              </a:lnSpc>
              <a:buFont typeface="Arial"/>
              <a:buChar char="•"/>
            </a:pPr>
            <a:r>
              <a:rPr lang="en-US" sz="2400">
                <a:solidFill>
                  <a:srgbClr val="737373"/>
                </a:solidFill>
                <a:latin typeface=" Avenir Next Arabic"/>
                <a:ea typeface=" Avenir Next Arabic"/>
                <a:cs typeface=" Avenir Next Arabic"/>
                <a:sym typeface=" Avenir Next Arabic"/>
              </a:rPr>
              <a:t>Customized Design to Meet Customer Requirements</a:t>
            </a:r>
          </a:p>
          <a:p>
            <a:pPr algn="l">
              <a:lnSpc>
                <a:spcPts val="3360"/>
              </a:lnSpc>
            </a:pPr>
          </a:p>
          <a:p>
            <a:pPr algn="l" marL="518162" indent="-259081" lvl="1">
              <a:lnSpc>
                <a:spcPts val="3360"/>
              </a:lnSpc>
              <a:buFont typeface="Arial"/>
              <a:buChar char="•"/>
            </a:pPr>
            <a:r>
              <a:rPr lang="en-US" b="true" sz="2400">
                <a:solidFill>
                  <a:srgbClr val="141E24"/>
                </a:solidFill>
                <a:latin typeface=" Avenir Next Arabic Bold"/>
                <a:ea typeface=" Avenir Next Arabic Bold"/>
                <a:cs typeface=" Avenir Next Arabic Bold"/>
                <a:sym typeface=" Avenir Next Arabic Bold"/>
              </a:rPr>
              <a:t>White Glove Delivery</a:t>
            </a:r>
            <a:r>
              <a:rPr lang="en-US" sz="2400">
                <a:solidFill>
                  <a:srgbClr val="737373"/>
                </a:solidFill>
                <a:latin typeface=" Avenir Next Arabic"/>
                <a:ea typeface=" Avenir Next Arabic"/>
                <a:cs typeface=" Avenir Next Arabic"/>
                <a:sym typeface=" Avenir Next Arabic"/>
              </a:rPr>
              <a:t> Service &amp; Installation</a:t>
            </a:r>
          </a:p>
          <a:p>
            <a:pPr algn="l">
              <a:lnSpc>
                <a:spcPts val="3360"/>
              </a:lnSpc>
            </a:pPr>
          </a:p>
          <a:p>
            <a:pPr algn="l" marL="518162" indent="-259081" lvl="1">
              <a:lnSpc>
                <a:spcPts val="3360"/>
              </a:lnSpc>
              <a:buFont typeface="Arial"/>
              <a:buChar char="•"/>
            </a:pPr>
            <a:r>
              <a:rPr lang="en-US" sz="2400">
                <a:solidFill>
                  <a:srgbClr val="737373"/>
                </a:solidFill>
                <a:latin typeface=" Avenir Next Arabic"/>
                <a:ea typeface=" Avenir Next Arabic"/>
                <a:cs typeface=" Avenir Next Arabic"/>
                <a:sym typeface=" Avenir Next Arabic"/>
              </a:rPr>
              <a:t>Excellent Customer Service and Communication</a:t>
            </a:r>
          </a:p>
        </p:txBody>
      </p:sp>
      <p:sp>
        <p:nvSpPr>
          <p:cNvPr name="Freeform 8" id="8"/>
          <p:cNvSpPr/>
          <p:nvPr/>
        </p:nvSpPr>
        <p:spPr>
          <a:xfrm flipH="false" flipV="false" rot="0">
            <a:off x="15349122" y="623425"/>
            <a:ext cx="2490591" cy="905953"/>
          </a:xfrm>
          <a:custGeom>
            <a:avLst/>
            <a:gdLst/>
            <a:ahLst/>
            <a:cxnLst/>
            <a:rect r="r" b="b" t="t" l="l"/>
            <a:pathLst>
              <a:path h="905953" w="2490591">
                <a:moveTo>
                  <a:pt x="0" y="0"/>
                </a:moveTo>
                <a:lnTo>
                  <a:pt x="2490591" y="0"/>
                </a:lnTo>
                <a:lnTo>
                  <a:pt x="2490591" y="905952"/>
                </a:lnTo>
                <a:lnTo>
                  <a:pt x="0" y="905952"/>
                </a:lnTo>
                <a:lnTo>
                  <a:pt x="0" y="0"/>
                </a:lnTo>
                <a:close/>
              </a:path>
            </a:pathLst>
          </a:custGeom>
          <a:blipFill>
            <a:blip r:embed="rId3"/>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97779"/>
            <a:ext cx="18512380" cy="689221"/>
            <a:chOff x="0" y="0"/>
            <a:chExt cx="6453117" cy="240251"/>
          </a:xfrm>
        </p:grpSpPr>
        <p:sp>
          <p:nvSpPr>
            <p:cNvPr name="Freeform 3" id="3"/>
            <p:cNvSpPr/>
            <p:nvPr/>
          </p:nvSpPr>
          <p:spPr>
            <a:xfrm flipH="false" flipV="false" rot="0">
              <a:off x="0" y="0"/>
              <a:ext cx="6453117" cy="240251"/>
            </a:xfrm>
            <a:custGeom>
              <a:avLst/>
              <a:gdLst/>
              <a:ahLst/>
              <a:cxnLst/>
              <a:rect r="r" b="b" t="t" l="l"/>
              <a:pathLst>
                <a:path h="240251" w="6453117">
                  <a:moveTo>
                    <a:pt x="0" y="0"/>
                  </a:moveTo>
                  <a:lnTo>
                    <a:pt x="6453117" y="0"/>
                  </a:lnTo>
                  <a:lnTo>
                    <a:pt x="6453117" y="240251"/>
                  </a:lnTo>
                  <a:lnTo>
                    <a:pt x="0" y="240251"/>
                  </a:lnTo>
                  <a:close/>
                </a:path>
              </a:pathLst>
            </a:custGeom>
            <a:solidFill>
              <a:srgbClr val="141E24"/>
            </a:solidFill>
          </p:spPr>
        </p:sp>
        <p:sp>
          <p:nvSpPr>
            <p:cNvPr name="TextBox 4" id="4"/>
            <p:cNvSpPr txBox="true"/>
            <p:nvPr/>
          </p:nvSpPr>
          <p:spPr>
            <a:xfrm>
              <a:off x="0" y="-28575"/>
              <a:ext cx="6453117" cy="268826"/>
            </a:xfrm>
            <a:prstGeom prst="rect">
              <a:avLst/>
            </a:prstGeom>
          </p:spPr>
          <p:txBody>
            <a:bodyPr anchor="ctr" rtlCol="false" tIns="50800" lIns="50800" bIns="50800" rIns="50800"/>
            <a:lstStyle/>
            <a:p>
              <a:pPr algn="ctr">
                <a:lnSpc>
                  <a:spcPts val="2100"/>
                </a:lnSpc>
                <a:spcBef>
                  <a:spcPct val="0"/>
                </a:spcBef>
              </a:pPr>
            </a:p>
          </p:txBody>
        </p:sp>
      </p:grpSp>
      <p:sp>
        <p:nvSpPr>
          <p:cNvPr name="Freeform 5" id="5"/>
          <p:cNvSpPr/>
          <p:nvPr/>
        </p:nvSpPr>
        <p:spPr>
          <a:xfrm flipH="false" flipV="false" rot="0">
            <a:off x="8843094" y="2217675"/>
            <a:ext cx="3793641" cy="1407368"/>
          </a:xfrm>
          <a:custGeom>
            <a:avLst/>
            <a:gdLst/>
            <a:ahLst/>
            <a:cxnLst/>
            <a:rect r="r" b="b" t="t" l="l"/>
            <a:pathLst>
              <a:path h="1407368" w="3793641">
                <a:moveTo>
                  <a:pt x="0" y="0"/>
                </a:moveTo>
                <a:lnTo>
                  <a:pt x="3793641" y="0"/>
                </a:lnTo>
                <a:lnTo>
                  <a:pt x="3793641" y="1407368"/>
                </a:lnTo>
                <a:lnTo>
                  <a:pt x="0" y="1407368"/>
                </a:lnTo>
                <a:lnTo>
                  <a:pt x="0" y="0"/>
                </a:lnTo>
                <a:close/>
              </a:path>
            </a:pathLst>
          </a:custGeom>
          <a:blipFill>
            <a:blip r:embed="rId2"/>
            <a:stretch>
              <a:fillRect l="-8110" t="-23658" r="-9269" b="-34543"/>
            </a:stretch>
          </a:blipFill>
        </p:spPr>
      </p:sp>
      <p:sp>
        <p:nvSpPr>
          <p:cNvPr name="Freeform 6" id="6"/>
          <p:cNvSpPr/>
          <p:nvPr/>
        </p:nvSpPr>
        <p:spPr>
          <a:xfrm flipH="false" flipV="false" rot="0">
            <a:off x="1056565" y="2217675"/>
            <a:ext cx="3473556" cy="1636554"/>
          </a:xfrm>
          <a:custGeom>
            <a:avLst/>
            <a:gdLst/>
            <a:ahLst/>
            <a:cxnLst/>
            <a:rect r="r" b="b" t="t" l="l"/>
            <a:pathLst>
              <a:path h="1636554" w="3473556">
                <a:moveTo>
                  <a:pt x="0" y="0"/>
                </a:moveTo>
                <a:lnTo>
                  <a:pt x="3473555" y="0"/>
                </a:lnTo>
                <a:lnTo>
                  <a:pt x="3473555" y="1636554"/>
                </a:lnTo>
                <a:lnTo>
                  <a:pt x="0" y="1636554"/>
                </a:lnTo>
                <a:lnTo>
                  <a:pt x="0" y="0"/>
                </a:lnTo>
                <a:close/>
              </a:path>
            </a:pathLst>
          </a:custGeom>
          <a:blipFill>
            <a:blip r:embed="rId3"/>
            <a:stretch>
              <a:fillRect l="-7690" t="0" r="0" b="0"/>
            </a:stretch>
          </a:blipFill>
        </p:spPr>
      </p:sp>
      <p:sp>
        <p:nvSpPr>
          <p:cNvPr name="Freeform 7" id="7"/>
          <p:cNvSpPr/>
          <p:nvPr/>
        </p:nvSpPr>
        <p:spPr>
          <a:xfrm flipH="false" flipV="false" rot="0">
            <a:off x="5249598" y="2217675"/>
            <a:ext cx="2512288" cy="1512398"/>
          </a:xfrm>
          <a:custGeom>
            <a:avLst/>
            <a:gdLst/>
            <a:ahLst/>
            <a:cxnLst/>
            <a:rect r="r" b="b" t="t" l="l"/>
            <a:pathLst>
              <a:path h="1512398" w="2512288">
                <a:moveTo>
                  <a:pt x="0" y="0"/>
                </a:moveTo>
                <a:lnTo>
                  <a:pt x="2512289" y="0"/>
                </a:lnTo>
                <a:lnTo>
                  <a:pt x="2512289" y="1512398"/>
                </a:lnTo>
                <a:lnTo>
                  <a:pt x="0" y="1512398"/>
                </a:lnTo>
                <a:lnTo>
                  <a:pt x="0" y="0"/>
                </a:lnTo>
                <a:close/>
              </a:path>
            </a:pathLst>
          </a:custGeom>
          <a:blipFill>
            <a:blip r:embed="rId4"/>
            <a:stretch>
              <a:fillRect l="0" t="0" r="0" b="0"/>
            </a:stretch>
          </a:blipFill>
        </p:spPr>
      </p:sp>
      <p:sp>
        <p:nvSpPr>
          <p:cNvPr name="Freeform 8" id="8"/>
          <p:cNvSpPr/>
          <p:nvPr/>
        </p:nvSpPr>
        <p:spPr>
          <a:xfrm flipH="false" flipV="false" rot="0">
            <a:off x="13566965" y="2417668"/>
            <a:ext cx="3405341" cy="1112411"/>
          </a:xfrm>
          <a:custGeom>
            <a:avLst/>
            <a:gdLst/>
            <a:ahLst/>
            <a:cxnLst/>
            <a:rect r="r" b="b" t="t" l="l"/>
            <a:pathLst>
              <a:path h="1112411" w="3405341">
                <a:moveTo>
                  <a:pt x="0" y="0"/>
                </a:moveTo>
                <a:lnTo>
                  <a:pt x="3405341" y="0"/>
                </a:lnTo>
                <a:lnTo>
                  <a:pt x="3405341" y="1112412"/>
                </a:lnTo>
                <a:lnTo>
                  <a:pt x="0" y="1112412"/>
                </a:lnTo>
                <a:lnTo>
                  <a:pt x="0" y="0"/>
                </a:lnTo>
                <a:close/>
              </a:path>
            </a:pathLst>
          </a:custGeom>
          <a:blipFill>
            <a:blip r:embed="rId5"/>
            <a:stretch>
              <a:fillRect l="0" t="0" r="0" b="0"/>
            </a:stretch>
          </a:blipFill>
        </p:spPr>
      </p:sp>
      <p:sp>
        <p:nvSpPr>
          <p:cNvPr name="Freeform 9" id="9"/>
          <p:cNvSpPr/>
          <p:nvPr/>
        </p:nvSpPr>
        <p:spPr>
          <a:xfrm flipH="false" flipV="false" rot="0">
            <a:off x="992723" y="4416810"/>
            <a:ext cx="3502632" cy="1718479"/>
          </a:xfrm>
          <a:custGeom>
            <a:avLst/>
            <a:gdLst/>
            <a:ahLst/>
            <a:cxnLst/>
            <a:rect r="r" b="b" t="t" l="l"/>
            <a:pathLst>
              <a:path h="1718479" w="3502632">
                <a:moveTo>
                  <a:pt x="0" y="0"/>
                </a:moveTo>
                <a:lnTo>
                  <a:pt x="3502632" y="0"/>
                </a:lnTo>
                <a:lnTo>
                  <a:pt x="3502632" y="1718479"/>
                </a:lnTo>
                <a:lnTo>
                  <a:pt x="0" y="1718479"/>
                </a:lnTo>
                <a:lnTo>
                  <a:pt x="0" y="0"/>
                </a:lnTo>
                <a:close/>
              </a:path>
            </a:pathLst>
          </a:custGeom>
          <a:blipFill>
            <a:blip r:embed="rId6"/>
            <a:stretch>
              <a:fillRect l="0" t="0" r="0" b="0"/>
            </a:stretch>
          </a:blipFill>
        </p:spPr>
      </p:sp>
      <p:sp>
        <p:nvSpPr>
          <p:cNvPr name="Freeform 10" id="10"/>
          <p:cNvSpPr/>
          <p:nvPr/>
        </p:nvSpPr>
        <p:spPr>
          <a:xfrm flipH="false" flipV="false" rot="0">
            <a:off x="5249598" y="4463110"/>
            <a:ext cx="2514446" cy="1495712"/>
          </a:xfrm>
          <a:custGeom>
            <a:avLst/>
            <a:gdLst/>
            <a:ahLst/>
            <a:cxnLst/>
            <a:rect r="r" b="b" t="t" l="l"/>
            <a:pathLst>
              <a:path h="1495712" w="2514446">
                <a:moveTo>
                  <a:pt x="0" y="0"/>
                </a:moveTo>
                <a:lnTo>
                  <a:pt x="2514446" y="0"/>
                </a:lnTo>
                <a:lnTo>
                  <a:pt x="2514446" y="1495712"/>
                </a:lnTo>
                <a:lnTo>
                  <a:pt x="0" y="14957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4020036" y="4463110"/>
            <a:ext cx="2395565" cy="1727801"/>
          </a:xfrm>
          <a:custGeom>
            <a:avLst/>
            <a:gdLst/>
            <a:ahLst/>
            <a:cxnLst/>
            <a:rect r="r" b="b" t="t" l="l"/>
            <a:pathLst>
              <a:path h="1727801" w="2395565">
                <a:moveTo>
                  <a:pt x="0" y="0"/>
                </a:moveTo>
                <a:lnTo>
                  <a:pt x="2395565" y="0"/>
                </a:lnTo>
                <a:lnTo>
                  <a:pt x="2395565" y="1727801"/>
                </a:lnTo>
                <a:lnTo>
                  <a:pt x="0" y="1727801"/>
                </a:lnTo>
                <a:lnTo>
                  <a:pt x="0" y="0"/>
                </a:lnTo>
                <a:close/>
              </a:path>
            </a:pathLst>
          </a:custGeom>
          <a:blipFill>
            <a:blip r:embed="rId9"/>
            <a:stretch>
              <a:fillRect l="0" t="0" r="0" b="0"/>
            </a:stretch>
          </a:blipFill>
        </p:spPr>
      </p:sp>
      <p:sp>
        <p:nvSpPr>
          <p:cNvPr name="Freeform 12" id="12"/>
          <p:cNvSpPr/>
          <p:nvPr/>
        </p:nvSpPr>
        <p:spPr>
          <a:xfrm flipH="false" flipV="false" rot="0">
            <a:off x="8843094" y="4804181"/>
            <a:ext cx="3769162" cy="942290"/>
          </a:xfrm>
          <a:custGeom>
            <a:avLst/>
            <a:gdLst/>
            <a:ahLst/>
            <a:cxnLst/>
            <a:rect r="r" b="b" t="t" l="l"/>
            <a:pathLst>
              <a:path h="942290" w="3769162">
                <a:moveTo>
                  <a:pt x="0" y="0"/>
                </a:moveTo>
                <a:lnTo>
                  <a:pt x="3769161" y="0"/>
                </a:lnTo>
                <a:lnTo>
                  <a:pt x="3769161" y="942290"/>
                </a:lnTo>
                <a:lnTo>
                  <a:pt x="0" y="942290"/>
                </a:lnTo>
                <a:lnTo>
                  <a:pt x="0" y="0"/>
                </a:lnTo>
                <a:close/>
              </a:path>
            </a:pathLst>
          </a:custGeom>
          <a:blipFill>
            <a:blip r:embed="rId10"/>
            <a:stretch>
              <a:fillRect l="0" t="0" r="0" b="0"/>
            </a:stretch>
          </a:blipFill>
        </p:spPr>
      </p:sp>
      <p:sp>
        <p:nvSpPr>
          <p:cNvPr name="Freeform 13" id="13"/>
          <p:cNvSpPr/>
          <p:nvPr/>
        </p:nvSpPr>
        <p:spPr>
          <a:xfrm flipH="false" flipV="false" rot="0">
            <a:off x="5798347" y="7005014"/>
            <a:ext cx="1416949" cy="1114517"/>
          </a:xfrm>
          <a:custGeom>
            <a:avLst/>
            <a:gdLst/>
            <a:ahLst/>
            <a:cxnLst/>
            <a:rect r="r" b="b" t="t" l="l"/>
            <a:pathLst>
              <a:path h="1114517" w="1416949">
                <a:moveTo>
                  <a:pt x="0" y="0"/>
                </a:moveTo>
                <a:lnTo>
                  <a:pt x="1416948" y="0"/>
                </a:lnTo>
                <a:lnTo>
                  <a:pt x="1416948" y="1114517"/>
                </a:lnTo>
                <a:lnTo>
                  <a:pt x="0" y="1114517"/>
                </a:lnTo>
                <a:lnTo>
                  <a:pt x="0" y="0"/>
                </a:lnTo>
                <a:close/>
              </a:path>
            </a:pathLst>
          </a:custGeom>
          <a:blipFill>
            <a:blip r:embed="rId11"/>
            <a:stretch>
              <a:fillRect l="0" t="0" r="0" b="0"/>
            </a:stretch>
          </a:blipFill>
        </p:spPr>
      </p:sp>
      <p:sp>
        <p:nvSpPr>
          <p:cNvPr name="Freeform 14" id="14"/>
          <p:cNvSpPr/>
          <p:nvPr/>
        </p:nvSpPr>
        <p:spPr>
          <a:xfrm flipH="false" flipV="false" rot="0">
            <a:off x="850058" y="7196894"/>
            <a:ext cx="3897362" cy="730755"/>
          </a:xfrm>
          <a:custGeom>
            <a:avLst/>
            <a:gdLst/>
            <a:ahLst/>
            <a:cxnLst/>
            <a:rect r="r" b="b" t="t" l="l"/>
            <a:pathLst>
              <a:path h="730755" w="3897362">
                <a:moveTo>
                  <a:pt x="0" y="0"/>
                </a:moveTo>
                <a:lnTo>
                  <a:pt x="3897362" y="0"/>
                </a:lnTo>
                <a:lnTo>
                  <a:pt x="3897362" y="730756"/>
                </a:lnTo>
                <a:lnTo>
                  <a:pt x="0" y="730756"/>
                </a:lnTo>
                <a:lnTo>
                  <a:pt x="0" y="0"/>
                </a:lnTo>
                <a:close/>
              </a:path>
            </a:pathLst>
          </a:custGeom>
          <a:blipFill>
            <a:blip r:embed="rId12"/>
            <a:stretch>
              <a:fillRect l="0" t="0" r="0" b="0"/>
            </a:stretch>
          </a:blipFill>
        </p:spPr>
      </p:sp>
      <p:sp>
        <p:nvSpPr>
          <p:cNvPr name="Freeform 15" id="15"/>
          <p:cNvSpPr/>
          <p:nvPr/>
        </p:nvSpPr>
        <p:spPr>
          <a:xfrm flipH="false" flipV="false" rot="0">
            <a:off x="8843094" y="7005014"/>
            <a:ext cx="4195864" cy="1090925"/>
          </a:xfrm>
          <a:custGeom>
            <a:avLst/>
            <a:gdLst/>
            <a:ahLst/>
            <a:cxnLst/>
            <a:rect r="r" b="b" t="t" l="l"/>
            <a:pathLst>
              <a:path h="1090925" w="4195864">
                <a:moveTo>
                  <a:pt x="0" y="0"/>
                </a:moveTo>
                <a:lnTo>
                  <a:pt x="4195863" y="0"/>
                </a:lnTo>
                <a:lnTo>
                  <a:pt x="4195863" y="1090924"/>
                </a:lnTo>
                <a:lnTo>
                  <a:pt x="0" y="1090924"/>
                </a:lnTo>
                <a:lnTo>
                  <a:pt x="0" y="0"/>
                </a:lnTo>
                <a:close/>
              </a:path>
            </a:pathLst>
          </a:custGeom>
          <a:blipFill>
            <a:blip r:embed="rId13"/>
            <a:stretch>
              <a:fillRect l="0" t="0" r="0" b="0"/>
            </a:stretch>
          </a:blipFill>
        </p:spPr>
      </p:sp>
      <p:sp>
        <p:nvSpPr>
          <p:cNvPr name="Freeform 16" id="16"/>
          <p:cNvSpPr/>
          <p:nvPr/>
        </p:nvSpPr>
        <p:spPr>
          <a:xfrm flipH="false" flipV="false" rot="0">
            <a:off x="14420834" y="6753492"/>
            <a:ext cx="1593968" cy="1593968"/>
          </a:xfrm>
          <a:custGeom>
            <a:avLst/>
            <a:gdLst/>
            <a:ahLst/>
            <a:cxnLst/>
            <a:rect r="r" b="b" t="t" l="l"/>
            <a:pathLst>
              <a:path h="1593968" w="1593968">
                <a:moveTo>
                  <a:pt x="0" y="0"/>
                </a:moveTo>
                <a:lnTo>
                  <a:pt x="1593969" y="0"/>
                </a:lnTo>
                <a:lnTo>
                  <a:pt x="1593969" y="1593968"/>
                </a:lnTo>
                <a:lnTo>
                  <a:pt x="0" y="1593968"/>
                </a:lnTo>
                <a:lnTo>
                  <a:pt x="0" y="0"/>
                </a:lnTo>
                <a:close/>
              </a:path>
            </a:pathLst>
          </a:custGeom>
          <a:blipFill>
            <a:blip r:embed="rId14"/>
            <a:stretch>
              <a:fillRect l="0" t="0" r="0" b="0"/>
            </a:stretch>
          </a:blipFill>
        </p:spPr>
      </p:sp>
      <p:sp>
        <p:nvSpPr>
          <p:cNvPr name="TextBox 17" id="17"/>
          <p:cNvSpPr txBox="true"/>
          <p:nvPr/>
        </p:nvSpPr>
        <p:spPr>
          <a:xfrm rot="0">
            <a:off x="810233" y="747395"/>
            <a:ext cx="7382278" cy="655956"/>
          </a:xfrm>
          <a:prstGeom prst="rect">
            <a:avLst/>
          </a:prstGeom>
        </p:spPr>
        <p:txBody>
          <a:bodyPr anchor="t" rtlCol="false" tIns="0" lIns="0" bIns="0" rIns="0">
            <a:spAutoFit/>
          </a:bodyPr>
          <a:lstStyle/>
          <a:p>
            <a:pPr algn="l">
              <a:lnSpc>
                <a:spcPts val="5319"/>
              </a:lnSpc>
            </a:pPr>
            <a:r>
              <a:rPr lang="en-US" sz="3799" i="true" b="true">
                <a:solidFill>
                  <a:srgbClr val="737373"/>
                </a:solidFill>
                <a:latin typeface="Josefin Sans Bold Italics"/>
                <a:ea typeface="Josefin Sans Bold Italics"/>
                <a:cs typeface="Josefin Sans Bold Italics"/>
                <a:sym typeface="Josefin Sans Bold Italics"/>
              </a:rPr>
              <a:t>Our Customers</a:t>
            </a:r>
          </a:p>
        </p:txBody>
      </p:sp>
      <p:sp>
        <p:nvSpPr>
          <p:cNvPr name="Freeform 18" id="18"/>
          <p:cNvSpPr/>
          <p:nvPr/>
        </p:nvSpPr>
        <p:spPr>
          <a:xfrm flipH="false" flipV="false" rot="0">
            <a:off x="15349122" y="623425"/>
            <a:ext cx="2490591" cy="905953"/>
          </a:xfrm>
          <a:custGeom>
            <a:avLst/>
            <a:gdLst/>
            <a:ahLst/>
            <a:cxnLst/>
            <a:rect r="r" b="b" t="t" l="l"/>
            <a:pathLst>
              <a:path h="905953" w="2490591">
                <a:moveTo>
                  <a:pt x="0" y="0"/>
                </a:moveTo>
                <a:lnTo>
                  <a:pt x="2490591" y="0"/>
                </a:lnTo>
                <a:lnTo>
                  <a:pt x="2490591" y="905952"/>
                </a:lnTo>
                <a:lnTo>
                  <a:pt x="0" y="905952"/>
                </a:lnTo>
                <a:lnTo>
                  <a:pt x="0" y="0"/>
                </a:lnTo>
                <a:close/>
              </a:path>
            </a:pathLst>
          </a:custGeom>
          <a:blipFill>
            <a:blip r:embed="rId15"/>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97779"/>
            <a:ext cx="18512380" cy="689221"/>
            <a:chOff x="0" y="0"/>
            <a:chExt cx="6453117" cy="240251"/>
          </a:xfrm>
        </p:grpSpPr>
        <p:sp>
          <p:nvSpPr>
            <p:cNvPr name="Freeform 3" id="3"/>
            <p:cNvSpPr/>
            <p:nvPr/>
          </p:nvSpPr>
          <p:spPr>
            <a:xfrm flipH="false" flipV="false" rot="0">
              <a:off x="0" y="0"/>
              <a:ext cx="6453117" cy="240251"/>
            </a:xfrm>
            <a:custGeom>
              <a:avLst/>
              <a:gdLst/>
              <a:ahLst/>
              <a:cxnLst/>
              <a:rect r="r" b="b" t="t" l="l"/>
              <a:pathLst>
                <a:path h="240251" w="6453117">
                  <a:moveTo>
                    <a:pt x="0" y="0"/>
                  </a:moveTo>
                  <a:lnTo>
                    <a:pt x="6453117" y="0"/>
                  </a:lnTo>
                  <a:lnTo>
                    <a:pt x="6453117" y="240251"/>
                  </a:lnTo>
                  <a:lnTo>
                    <a:pt x="0" y="240251"/>
                  </a:lnTo>
                  <a:close/>
                </a:path>
              </a:pathLst>
            </a:custGeom>
            <a:solidFill>
              <a:srgbClr val="141E24"/>
            </a:solidFill>
          </p:spPr>
        </p:sp>
        <p:sp>
          <p:nvSpPr>
            <p:cNvPr name="TextBox 4" id="4"/>
            <p:cNvSpPr txBox="true"/>
            <p:nvPr/>
          </p:nvSpPr>
          <p:spPr>
            <a:xfrm>
              <a:off x="0" y="-28575"/>
              <a:ext cx="6453117" cy="268826"/>
            </a:xfrm>
            <a:prstGeom prst="rect">
              <a:avLst/>
            </a:prstGeom>
          </p:spPr>
          <p:txBody>
            <a:bodyPr anchor="ctr" rtlCol="false" tIns="50800" lIns="50800" bIns="50800" rIns="50800"/>
            <a:lstStyle/>
            <a:p>
              <a:pPr algn="ctr">
                <a:lnSpc>
                  <a:spcPts val="2100"/>
                </a:lnSpc>
                <a:spcBef>
                  <a:spcPct val="0"/>
                </a:spcBef>
              </a:pPr>
            </a:p>
          </p:txBody>
        </p:sp>
      </p:grpSp>
      <p:sp>
        <p:nvSpPr>
          <p:cNvPr name="Freeform 5" id="5"/>
          <p:cNvSpPr/>
          <p:nvPr/>
        </p:nvSpPr>
        <p:spPr>
          <a:xfrm flipH="true" flipV="false" rot="0">
            <a:off x="810233" y="2042795"/>
            <a:ext cx="1930653" cy="2527860"/>
          </a:xfrm>
          <a:custGeom>
            <a:avLst/>
            <a:gdLst/>
            <a:ahLst/>
            <a:cxnLst/>
            <a:rect r="r" b="b" t="t" l="l"/>
            <a:pathLst>
              <a:path h="2527860" w="1930653">
                <a:moveTo>
                  <a:pt x="1930653" y="0"/>
                </a:moveTo>
                <a:lnTo>
                  <a:pt x="0" y="0"/>
                </a:lnTo>
                <a:lnTo>
                  <a:pt x="0" y="2527860"/>
                </a:lnTo>
                <a:lnTo>
                  <a:pt x="1930653" y="2527860"/>
                </a:lnTo>
                <a:lnTo>
                  <a:pt x="1930653" y="0"/>
                </a:lnTo>
                <a:close/>
              </a:path>
            </a:pathLst>
          </a:custGeom>
          <a:blipFill>
            <a:blip r:embed="rId2"/>
            <a:stretch>
              <a:fillRect l="0" t="0" r="0" b="0"/>
            </a:stretch>
          </a:blipFill>
        </p:spPr>
      </p:sp>
      <p:sp>
        <p:nvSpPr>
          <p:cNvPr name="Freeform 6" id="6"/>
          <p:cNvSpPr/>
          <p:nvPr/>
        </p:nvSpPr>
        <p:spPr>
          <a:xfrm flipH="true" flipV="false" rot="0">
            <a:off x="11952465" y="2106445"/>
            <a:ext cx="1947382" cy="2441858"/>
          </a:xfrm>
          <a:custGeom>
            <a:avLst/>
            <a:gdLst/>
            <a:ahLst/>
            <a:cxnLst/>
            <a:rect r="r" b="b" t="t" l="l"/>
            <a:pathLst>
              <a:path h="2441858" w="1947382">
                <a:moveTo>
                  <a:pt x="1947382" y="0"/>
                </a:moveTo>
                <a:lnTo>
                  <a:pt x="0" y="0"/>
                </a:lnTo>
                <a:lnTo>
                  <a:pt x="0" y="2441859"/>
                </a:lnTo>
                <a:lnTo>
                  <a:pt x="1947382" y="2441859"/>
                </a:lnTo>
                <a:lnTo>
                  <a:pt x="1947382" y="0"/>
                </a:lnTo>
                <a:close/>
              </a:path>
            </a:pathLst>
          </a:custGeom>
          <a:blipFill>
            <a:blip r:embed="rId3"/>
            <a:stretch>
              <a:fillRect l="0" t="0" r="0" b="0"/>
            </a:stretch>
          </a:blipFill>
        </p:spPr>
      </p:sp>
      <p:sp>
        <p:nvSpPr>
          <p:cNvPr name="Freeform 7" id="7"/>
          <p:cNvSpPr/>
          <p:nvPr/>
        </p:nvSpPr>
        <p:spPr>
          <a:xfrm flipH="true" flipV="false" rot="0">
            <a:off x="8337512" y="2106445"/>
            <a:ext cx="1662329" cy="2400559"/>
          </a:xfrm>
          <a:custGeom>
            <a:avLst/>
            <a:gdLst/>
            <a:ahLst/>
            <a:cxnLst/>
            <a:rect r="r" b="b" t="t" l="l"/>
            <a:pathLst>
              <a:path h="2400559" w="1662329">
                <a:moveTo>
                  <a:pt x="1662328" y="0"/>
                </a:moveTo>
                <a:lnTo>
                  <a:pt x="0" y="0"/>
                </a:lnTo>
                <a:lnTo>
                  <a:pt x="0" y="2400560"/>
                </a:lnTo>
                <a:lnTo>
                  <a:pt x="1662328" y="2400560"/>
                </a:lnTo>
                <a:lnTo>
                  <a:pt x="1662328" y="0"/>
                </a:lnTo>
                <a:close/>
              </a:path>
            </a:pathLst>
          </a:custGeom>
          <a:blipFill>
            <a:blip r:embed="rId4"/>
            <a:stretch>
              <a:fillRect l="-33707" t="-6142" r="-35481" b="-11016"/>
            </a:stretch>
          </a:blipFill>
        </p:spPr>
      </p:sp>
      <p:sp>
        <p:nvSpPr>
          <p:cNvPr name="Freeform 8" id="8"/>
          <p:cNvSpPr/>
          <p:nvPr/>
        </p:nvSpPr>
        <p:spPr>
          <a:xfrm flipH="true" flipV="false" rot="0">
            <a:off x="15737561" y="2164091"/>
            <a:ext cx="1489368" cy="2431315"/>
          </a:xfrm>
          <a:custGeom>
            <a:avLst/>
            <a:gdLst/>
            <a:ahLst/>
            <a:cxnLst/>
            <a:rect r="r" b="b" t="t" l="l"/>
            <a:pathLst>
              <a:path h="2431315" w="1489368">
                <a:moveTo>
                  <a:pt x="1489368" y="0"/>
                </a:moveTo>
                <a:lnTo>
                  <a:pt x="0" y="0"/>
                </a:lnTo>
                <a:lnTo>
                  <a:pt x="0" y="2431315"/>
                </a:lnTo>
                <a:lnTo>
                  <a:pt x="1489368" y="2431315"/>
                </a:lnTo>
                <a:lnTo>
                  <a:pt x="1489368" y="0"/>
                </a:lnTo>
                <a:close/>
              </a:path>
            </a:pathLst>
          </a:custGeom>
          <a:blipFill>
            <a:blip r:embed="rId5"/>
            <a:stretch>
              <a:fillRect l="-9006" t="-3218" r="-14501" b="-3907"/>
            </a:stretch>
          </a:blipFill>
        </p:spPr>
      </p:sp>
      <p:sp>
        <p:nvSpPr>
          <p:cNvPr name="Freeform 9" id="9"/>
          <p:cNvSpPr/>
          <p:nvPr/>
        </p:nvSpPr>
        <p:spPr>
          <a:xfrm flipH="true" flipV="false" rot="0">
            <a:off x="4698112" y="2164091"/>
            <a:ext cx="1536278" cy="2367166"/>
          </a:xfrm>
          <a:custGeom>
            <a:avLst/>
            <a:gdLst/>
            <a:ahLst/>
            <a:cxnLst/>
            <a:rect r="r" b="b" t="t" l="l"/>
            <a:pathLst>
              <a:path h="2367166" w="1536278">
                <a:moveTo>
                  <a:pt x="1536277" y="0"/>
                </a:moveTo>
                <a:lnTo>
                  <a:pt x="0" y="0"/>
                </a:lnTo>
                <a:lnTo>
                  <a:pt x="0" y="2367166"/>
                </a:lnTo>
                <a:lnTo>
                  <a:pt x="1536277" y="2367166"/>
                </a:lnTo>
                <a:lnTo>
                  <a:pt x="1536277" y="0"/>
                </a:lnTo>
                <a:close/>
              </a:path>
            </a:pathLst>
          </a:custGeom>
          <a:blipFill>
            <a:blip r:embed="rId6"/>
            <a:stretch>
              <a:fillRect l="0" t="0" r="0" b="0"/>
            </a:stretch>
          </a:blipFill>
        </p:spPr>
      </p:sp>
      <p:sp>
        <p:nvSpPr>
          <p:cNvPr name="TextBox 10" id="10"/>
          <p:cNvSpPr txBox="true"/>
          <p:nvPr/>
        </p:nvSpPr>
        <p:spPr>
          <a:xfrm rot="0">
            <a:off x="810233" y="747395"/>
            <a:ext cx="7382278" cy="655956"/>
          </a:xfrm>
          <a:prstGeom prst="rect">
            <a:avLst/>
          </a:prstGeom>
        </p:spPr>
        <p:txBody>
          <a:bodyPr anchor="t" rtlCol="false" tIns="0" lIns="0" bIns="0" rIns="0">
            <a:spAutoFit/>
          </a:bodyPr>
          <a:lstStyle/>
          <a:p>
            <a:pPr algn="l">
              <a:lnSpc>
                <a:spcPts val="5319"/>
              </a:lnSpc>
            </a:pPr>
            <a:r>
              <a:rPr lang="en-US" sz="3799" i="true" b="true">
                <a:solidFill>
                  <a:srgbClr val="737373"/>
                </a:solidFill>
                <a:latin typeface="Josefin Sans Bold Italics"/>
                <a:ea typeface="Josefin Sans Bold Italics"/>
                <a:cs typeface="Josefin Sans Bold Italics"/>
                <a:sym typeface="Josefin Sans Bold Italics"/>
              </a:rPr>
              <a:t>Our Products: Banquet Chairs*</a:t>
            </a:r>
          </a:p>
        </p:txBody>
      </p:sp>
      <p:sp>
        <p:nvSpPr>
          <p:cNvPr name="TextBox 11" id="11"/>
          <p:cNvSpPr txBox="true"/>
          <p:nvPr/>
        </p:nvSpPr>
        <p:spPr>
          <a:xfrm rot="0">
            <a:off x="779890" y="8823324"/>
            <a:ext cx="16088513" cy="330201"/>
          </a:xfrm>
          <a:prstGeom prst="rect">
            <a:avLst/>
          </a:prstGeom>
        </p:spPr>
        <p:txBody>
          <a:bodyPr anchor="t" rtlCol="false" tIns="0" lIns="0" bIns="0" rIns="0">
            <a:spAutoFit/>
          </a:bodyPr>
          <a:lstStyle/>
          <a:p>
            <a:pPr algn="l">
              <a:lnSpc>
                <a:spcPts val="2799"/>
              </a:lnSpc>
            </a:pPr>
            <a:r>
              <a:rPr lang="en-US" sz="1999">
                <a:solidFill>
                  <a:srgbClr val="737373"/>
                </a:solidFill>
                <a:latin typeface=" Avenir Next Arabic"/>
                <a:ea typeface=" Avenir Next Arabic"/>
                <a:cs typeface=" Avenir Next Arabic"/>
                <a:sym typeface=" Avenir Next Arabic"/>
              </a:rPr>
              <a:t>*For more banquet chairs, please visit our website. For custom orders or more information please contact us at sales@auraseating.com</a:t>
            </a:r>
          </a:p>
        </p:txBody>
      </p:sp>
      <p:sp>
        <p:nvSpPr>
          <p:cNvPr name="Freeform 12" id="12"/>
          <p:cNvSpPr/>
          <p:nvPr/>
        </p:nvSpPr>
        <p:spPr>
          <a:xfrm flipH="true" flipV="false" rot="0">
            <a:off x="8245528" y="5363715"/>
            <a:ext cx="2021323" cy="2517498"/>
          </a:xfrm>
          <a:custGeom>
            <a:avLst/>
            <a:gdLst/>
            <a:ahLst/>
            <a:cxnLst/>
            <a:rect r="r" b="b" t="t" l="l"/>
            <a:pathLst>
              <a:path h="2517498" w="2021323">
                <a:moveTo>
                  <a:pt x="2021323" y="0"/>
                </a:moveTo>
                <a:lnTo>
                  <a:pt x="0" y="0"/>
                </a:lnTo>
                <a:lnTo>
                  <a:pt x="0" y="2517498"/>
                </a:lnTo>
                <a:lnTo>
                  <a:pt x="2021323" y="2517498"/>
                </a:lnTo>
                <a:lnTo>
                  <a:pt x="2021323" y="0"/>
                </a:lnTo>
                <a:close/>
              </a:path>
            </a:pathLst>
          </a:custGeom>
          <a:blipFill>
            <a:blip r:embed="rId7"/>
            <a:stretch>
              <a:fillRect l="-55865" t="-10373" r="-55396" b="-2638"/>
            </a:stretch>
          </a:blipFill>
        </p:spPr>
      </p:sp>
      <p:sp>
        <p:nvSpPr>
          <p:cNvPr name="Freeform 13" id="13"/>
          <p:cNvSpPr/>
          <p:nvPr/>
        </p:nvSpPr>
        <p:spPr>
          <a:xfrm flipH="true" flipV="false" rot="0">
            <a:off x="1028700" y="5449246"/>
            <a:ext cx="1531049" cy="2346435"/>
          </a:xfrm>
          <a:custGeom>
            <a:avLst/>
            <a:gdLst/>
            <a:ahLst/>
            <a:cxnLst/>
            <a:rect r="r" b="b" t="t" l="l"/>
            <a:pathLst>
              <a:path h="2346435" w="1531049">
                <a:moveTo>
                  <a:pt x="1531049" y="0"/>
                </a:moveTo>
                <a:lnTo>
                  <a:pt x="0" y="0"/>
                </a:lnTo>
                <a:lnTo>
                  <a:pt x="0" y="2346435"/>
                </a:lnTo>
                <a:lnTo>
                  <a:pt x="1531049" y="2346435"/>
                </a:lnTo>
                <a:lnTo>
                  <a:pt x="1531049" y="0"/>
                </a:lnTo>
                <a:close/>
              </a:path>
            </a:pathLst>
          </a:custGeom>
          <a:blipFill>
            <a:blip r:embed="rId8"/>
            <a:stretch>
              <a:fillRect l="0" t="0" r="0" b="0"/>
            </a:stretch>
          </a:blipFill>
        </p:spPr>
      </p:sp>
      <p:sp>
        <p:nvSpPr>
          <p:cNvPr name="Freeform 14" id="14"/>
          <p:cNvSpPr/>
          <p:nvPr/>
        </p:nvSpPr>
        <p:spPr>
          <a:xfrm flipH="false" flipV="false" rot="0">
            <a:off x="4678838" y="5434069"/>
            <a:ext cx="1708318" cy="2376790"/>
          </a:xfrm>
          <a:custGeom>
            <a:avLst/>
            <a:gdLst/>
            <a:ahLst/>
            <a:cxnLst/>
            <a:rect r="r" b="b" t="t" l="l"/>
            <a:pathLst>
              <a:path h="2376790" w="1708318">
                <a:moveTo>
                  <a:pt x="0" y="0"/>
                </a:moveTo>
                <a:lnTo>
                  <a:pt x="1708317" y="0"/>
                </a:lnTo>
                <a:lnTo>
                  <a:pt x="1708317" y="2376790"/>
                </a:lnTo>
                <a:lnTo>
                  <a:pt x="0" y="2376790"/>
                </a:lnTo>
                <a:lnTo>
                  <a:pt x="0" y="0"/>
                </a:lnTo>
                <a:close/>
              </a:path>
            </a:pathLst>
          </a:custGeom>
          <a:blipFill>
            <a:blip r:embed="rId9"/>
            <a:stretch>
              <a:fillRect l="0" t="0" r="0" b="0"/>
            </a:stretch>
          </a:blipFill>
        </p:spPr>
      </p:sp>
      <p:sp>
        <p:nvSpPr>
          <p:cNvPr name="Freeform 15" id="15"/>
          <p:cNvSpPr/>
          <p:nvPr/>
        </p:nvSpPr>
        <p:spPr>
          <a:xfrm flipH="false" flipV="false" rot="0">
            <a:off x="15664222" y="5434069"/>
            <a:ext cx="1636045" cy="2441858"/>
          </a:xfrm>
          <a:custGeom>
            <a:avLst/>
            <a:gdLst/>
            <a:ahLst/>
            <a:cxnLst/>
            <a:rect r="r" b="b" t="t" l="l"/>
            <a:pathLst>
              <a:path h="2441858" w="1636045">
                <a:moveTo>
                  <a:pt x="0" y="0"/>
                </a:moveTo>
                <a:lnTo>
                  <a:pt x="1636045" y="0"/>
                </a:lnTo>
                <a:lnTo>
                  <a:pt x="1636045" y="2441858"/>
                </a:lnTo>
                <a:lnTo>
                  <a:pt x="0" y="2441858"/>
                </a:lnTo>
                <a:lnTo>
                  <a:pt x="0" y="0"/>
                </a:lnTo>
                <a:close/>
              </a:path>
            </a:pathLst>
          </a:custGeom>
          <a:blipFill>
            <a:blip r:embed="rId10"/>
            <a:stretch>
              <a:fillRect l="0" t="0" r="0" b="0"/>
            </a:stretch>
          </a:blipFill>
        </p:spPr>
      </p:sp>
      <p:sp>
        <p:nvSpPr>
          <p:cNvPr name="Freeform 16" id="16"/>
          <p:cNvSpPr/>
          <p:nvPr/>
        </p:nvSpPr>
        <p:spPr>
          <a:xfrm flipH="false" flipV="false" rot="0">
            <a:off x="11952465" y="5357236"/>
            <a:ext cx="1800725" cy="2537390"/>
          </a:xfrm>
          <a:custGeom>
            <a:avLst/>
            <a:gdLst/>
            <a:ahLst/>
            <a:cxnLst/>
            <a:rect r="r" b="b" t="t" l="l"/>
            <a:pathLst>
              <a:path h="2537390" w="1800725">
                <a:moveTo>
                  <a:pt x="0" y="0"/>
                </a:moveTo>
                <a:lnTo>
                  <a:pt x="1800726" y="0"/>
                </a:lnTo>
                <a:lnTo>
                  <a:pt x="1800726" y="2537390"/>
                </a:lnTo>
                <a:lnTo>
                  <a:pt x="0" y="2537390"/>
                </a:lnTo>
                <a:lnTo>
                  <a:pt x="0" y="0"/>
                </a:lnTo>
                <a:close/>
              </a:path>
            </a:pathLst>
          </a:custGeom>
          <a:blipFill>
            <a:blip r:embed="rId11"/>
            <a:stretch>
              <a:fillRect l="-32808" t="-14398" r="-35178" b="-6479"/>
            </a:stretch>
          </a:blipFill>
        </p:spPr>
      </p:sp>
      <p:sp>
        <p:nvSpPr>
          <p:cNvPr name="Freeform 17" id="17"/>
          <p:cNvSpPr/>
          <p:nvPr/>
        </p:nvSpPr>
        <p:spPr>
          <a:xfrm flipH="false" flipV="false" rot="0">
            <a:off x="15349122" y="623425"/>
            <a:ext cx="2490591" cy="905953"/>
          </a:xfrm>
          <a:custGeom>
            <a:avLst/>
            <a:gdLst/>
            <a:ahLst/>
            <a:cxnLst/>
            <a:rect r="r" b="b" t="t" l="l"/>
            <a:pathLst>
              <a:path h="905953" w="2490591">
                <a:moveTo>
                  <a:pt x="0" y="0"/>
                </a:moveTo>
                <a:lnTo>
                  <a:pt x="2490591" y="0"/>
                </a:lnTo>
                <a:lnTo>
                  <a:pt x="2490591" y="905952"/>
                </a:lnTo>
                <a:lnTo>
                  <a:pt x="0" y="905952"/>
                </a:lnTo>
                <a:lnTo>
                  <a:pt x="0" y="0"/>
                </a:lnTo>
                <a:close/>
              </a:path>
            </a:pathLst>
          </a:custGeom>
          <a:blipFill>
            <a:blip r:embed="rId12"/>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97779"/>
            <a:ext cx="18512380" cy="689221"/>
            <a:chOff x="0" y="0"/>
            <a:chExt cx="6453117" cy="240251"/>
          </a:xfrm>
        </p:grpSpPr>
        <p:sp>
          <p:nvSpPr>
            <p:cNvPr name="Freeform 3" id="3"/>
            <p:cNvSpPr/>
            <p:nvPr/>
          </p:nvSpPr>
          <p:spPr>
            <a:xfrm flipH="false" flipV="false" rot="0">
              <a:off x="0" y="0"/>
              <a:ext cx="6453117" cy="240251"/>
            </a:xfrm>
            <a:custGeom>
              <a:avLst/>
              <a:gdLst/>
              <a:ahLst/>
              <a:cxnLst/>
              <a:rect r="r" b="b" t="t" l="l"/>
              <a:pathLst>
                <a:path h="240251" w="6453117">
                  <a:moveTo>
                    <a:pt x="0" y="0"/>
                  </a:moveTo>
                  <a:lnTo>
                    <a:pt x="6453117" y="0"/>
                  </a:lnTo>
                  <a:lnTo>
                    <a:pt x="6453117" y="240251"/>
                  </a:lnTo>
                  <a:lnTo>
                    <a:pt x="0" y="240251"/>
                  </a:lnTo>
                  <a:close/>
                </a:path>
              </a:pathLst>
            </a:custGeom>
            <a:solidFill>
              <a:srgbClr val="141E24"/>
            </a:solidFill>
          </p:spPr>
        </p:sp>
        <p:sp>
          <p:nvSpPr>
            <p:cNvPr name="TextBox 4" id="4"/>
            <p:cNvSpPr txBox="true"/>
            <p:nvPr/>
          </p:nvSpPr>
          <p:spPr>
            <a:xfrm>
              <a:off x="0" y="-28575"/>
              <a:ext cx="6453117" cy="268826"/>
            </a:xfrm>
            <a:prstGeom prst="rect">
              <a:avLst/>
            </a:prstGeom>
          </p:spPr>
          <p:txBody>
            <a:bodyPr anchor="ctr" rtlCol="false" tIns="50800" lIns="50800" bIns="50800" rIns="50800"/>
            <a:lstStyle/>
            <a:p>
              <a:pPr algn="ctr">
                <a:lnSpc>
                  <a:spcPts val="2100"/>
                </a:lnSpc>
                <a:spcBef>
                  <a:spcPct val="0"/>
                </a:spcBef>
              </a:pPr>
            </a:p>
          </p:txBody>
        </p:sp>
      </p:grpSp>
      <p:sp>
        <p:nvSpPr>
          <p:cNvPr name="TextBox 5" id="5"/>
          <p:cNvSpPr txBox="true"/>
          <p:nvPr/>
        </p:nvSpPr>
        <p:spPr>
          <a:xfrm rot="0">
            <a:off x="810233" y="747395"/>
            <a:ext cx="7382278" cy="655956"/>
          </a:xfrm>
          <a:prstGeom prst="rect">
            <a:avLst/>
          </a:prstGeom>
        </p:spPr>
        <p:txBody>
          <a:bodyPr anchor="t" rtlCol="false" tIns="0" lIns="0" bIns="0" rIns="0">
            <a:spAutoFit/>
          </a:bodyPr>
          <a:lstStyle/>
          <a:p>
            <a:pPr algn="l">
              <a:lnSpc>
                <a:spcPts val="5319"/>
              </a:lnSpc>
            </a:pPr>
            <a:r>
              <a:rPr lang="en-US" sz="3799" i="true" b="true">
                <a:solidFill>
                  <a:srgbClr val="737373"/>
                </a:solidFill>
                <a:latin typeface="Josefin Sans Bold Italics"/>
                <a:ea typeface="Josefin Sans Bold Italics"/>
                <a:cs typeface="Josefin Sans Bold Italics"/>
                <a:sym typeface="Josefin Sans Bold Italics"/>
              </a:rPr>
              <a:t>Our Products: Cafe Chairs*</a:t>
            </a:r>
          </a:p>
        </p:txBody>
      </p:sp>
      <p:sp>
        <p:nvSpPr>
          <p:cNvPr name="TextBox 6" id="6"/>
          <p:cNvSpPr txBox="true"/>
          <p:nvPr/>
        </p:nvSpPr>
        <p:spPr>
          <a:xfrm rot="0">
            <a:off x="779890" y="8823324"/>
            <a:ext cx="16088513" cy="330201"/>
          </a:xfrm>
          <a:prstGeom prst="rect">
            <a:avLst/>
          </a:prstGeom>
        </p:spPr>
        <p:txBody>
          <a:bodyPr anchor="t" rtlCol="false" tIns="0" lIns="0" bIns="0" rIns="0">
            <a:spAutoFit/>
          </a:bodyPr>
          <a:lstStyle/>
          <a:p>
            <a:pPr algn="l">
              <a:lnSpc>
                <a:spcPts val="2799"/>
              </a:lnSpc>
            </a:pPr>
            <a:r>
              <a:rPr lang="en-US" sz="1999">
                <a:solidFill>
                  <a:srgbClr val="737373"/>
                </a:solidFill>
                <a:latin typeface=" Avenir Next Arabic"/>
                <a:ea typeface=" Avenir Next Arabic"/>
                <a:cs typeface=" Avenir Next Arabic"/>
                <a:sym typeface=" Avenir Next Arabic"/>
              </a:rPr>
              <a:t>*For more cafe chairs, please visit our website. For custom orders or more information please contact us at sales@auraseating.com</a:t>
            </a:r>
          </a:p>
        </p:txBody>
      </p:sp>
      <p:sp>
        <p:nvSpPr>
          <p:cNvPr name="Freeform 7" id="7"/>
          <p:cNvSpPr/>
          <p:nvPr/>
        </p:nvSpPr>
        <p:spPr>
          <a:xfrm flipH="false" flipV="false" rot="0">
            <a:off x="918202" y="2041640"/>
            <a:ext cx="1747328" cy="2465365"/>
          </a:xfrm>
          <a:custGeom>
            <a:avLst/>
            <a:gdLst/>
            <a:ahLst/>
            <a:cxnLst/>
            <a:rect r="r" b="b" t="t" l="l"/>
            <a:pathLst>
              <a:path h="2465365" w="1747328">
                <a:moveTo>
                  <a:pt x="0" y="0"/>
                </a:moveTo>
                <a:lnTo>
                  <a:pt x="1747328" y="0"/>
                </a:lnTo>
                <a:lnTo>
                  <a:pt x="1747328" y="2465365"/>
                </a:lnTo>
                <a:lnTo>
                  <a:pt x="0" y="2465365"/>
                </a:lnTo>
                <a:lnTo>
                  <a:pt x="0" y="0"/>
                </a:lnTo>
                <a:close/>
              </a:path>
            </a:pathLst>
          </a:custGeom>
          <a:blipFill>
            <a:blip r:embed="rId2"/>
            <a:stretch>
              <a:fillRect l="0" t="0" r="0" b="0"/>
            </a:stretch>
          </a:blipFill>
        </p:spPr>
      </p:sp>
      <p:sp>
        <p:nvSpPr>
          <p:cNvPr name="Freeform 8" id="8"/>
          <p:cNvSpPr/>
          <p:nvPr/>
        </p:nvSpPr>
        <p:spPr>
          <a:xfrm flipH="false" flipV="false" rot="0">
            <a:off x="12000009" y="5337968"/>
            <a:ext cx="1841440" cy="2619919"/>
          </a:xfrm>
          <a:custGeom>
            <a:avLst/>
            <a:gdLst/>
            <a:ahLst/>
            <a:cxnLst/>
            <a:rect r="r" b="b" t="t" l="l"/>
            <a:pathLst>
              <a:path h="2619919" w="1841440">
                <a:moveTo>
                  <a:pt x="0" y="0"/>
                </a:moveTo>
                <a:lnTo>
                  <a:pt x="1841440" y="0"/>
                </a:lnTo>
                <a:lnTo>
                  <a:pt x="1841440" y="2619919"/>
                </a:lnTo>
                <a:lnTo>
                  <a:pt x="0" y="2619919"/>
                </a:lnTo>
                <a:lnTo>
                  <a:pt x="0" y="0"/>
                </a:lnTo>
                <a:close/>
              </a:path>
            </a:pathLst>
          </a:custGeom>
          <a:blipFill>
            <a:blip r:embed="rId3"/>
            <a:stretch>
              <a:fillRect l="-25029" t="-26997" r="-12003" b="-17295"/>
            </a:stretch>
          </a:blipFill>
        </p:spPr>
      </p:sp>
      <p:sp>
        <p:nvSpPr>
          <p:cNvPr name="Freeform 9" id="9"/>
          <p:cNvSpPr/>
          <p:nvPr/>
        </p:nvSpPr>
        <p:spPr>
          <a:xfrm flipH="false" flipV="false" rot="0">
            <a:off x="8366184" y="1965689"/>
            <a:ext cx="1780013" cy="2699325"/>
          </a:xfrm>
          <a:custGeom>
            <a:avLst/>
            <a:gdLst/>
            <a:ahLst/>
            <a:cxnLst/>
            <a:rect r="r" b="b" t="t" l="l"/>
            <a:pathLst>
              <a:path h="2699325" w="1780013">
                <a:moveTo>
                  <a:pt x="0" y="0"/>
                </a:moveTo>
                <a:lnTo>
                  <a:pt x="1780012" y="0"/>
                </a:lnTo>
                <a:lnTo>
                  <a:pt x="1780012" y="2699325"/>
                </a:lnTo>
                <a:lnTo>
                  <a:pt x="0" y="2699325"/>
                </a:lnTo>
                <a:lnTo>
                  <a:pt x="0" y="0"/>
                </a:lnTo>
                <a:close/>
              </a:path>
            </a:pathLst>
          </a:custGeom>
          <a:blipFill>
            <a:blip r:embed="rId4"/>
            <a:stretch>
              <a:fillRect l="-25444" t="0" r="-26202" b="0"/>
            </a:stretch>
          </a:blipFill>
        </p:spPr>
      </p:sp>
      <p:sp>
        <p:nvSpPr>
          <p:cNvPr name="Freeform 10" id="10"/>
          <p:cNvSpPr/>
          <p:nvPr/>
        </p:nvSpPr>
        <p:spPr>
          <a:xfrm flipH="false" flipV="false" rot="0">
            <a:off x="4576502" y="2041640"/>
            <a:ext cx="1848688" cy="2547424"/>
          </a:xfrm>
          <a:custGeom>
            <a:avLst/>
            <a:gdLst/>
            <a:ahLst/>
            <a:cxnLst/>
            <a:rect r="r" b="b" t="t" l="l"/>
            <a:pathLst>
              <a:path h="2547424" w="1848688">
                <a:moveTo>
                  <a:pt x="0" y="0"/>
                </a:moveTo>
                <a:lnTo>
                  <a:pt x="1848689" y="0"/>
                </a:lnTo>
                <a:lnTo>
                  <a:pt x="1848689" y="2547423"/>
                </a:lnTo>
                <a:lnTo>
                  <a:pt x="0" y="2547423"/>
                </a:lnTo>
                <a:lnTo>
                  <a:pt x="0" y="0"/>
                </a:lnTo>
                <a:close/>
              </a:path>
            </a:pathLst>
          </a:custGeom>
          <a:blipFill>
            <a:blip r:embed="rId5"/>
            <a:stretch>
              <a:fillRect l="-9569" t="-12557" r="-14487" b="-12265"/>
            </a:stretch>
          </a:blipFill>
        </p:spPr>
      </p:sp>
      <p:sp>
        <p:nvSpPr>
          <p:cNvPr name="Freeform 11" id="11"/>
          <p:cNvSpPr/>
          <p:nvPr/>
        </p:nvSpPr>
        <p:spPr>
          <a:xfrm flipH="false" flipV="false" rot="0">
            <a:off x="8366184" y="5337968"/>
            <a:ext cx="1889078" cy="2619919"/>
          </a:xfrm>
          <a:custGeom>
            <a:avLst/>
            <a:gdLst/>
            <a:ahLst/>
            <a:cxnLst/>
            <a:rect r="r" b="b" t="t" l="l"/>
            <a:pathLst>
              <a:path h="2619919" w="1889078">
                <a:moveTo>
                  <a:pt x="0" y="0"/>
                </a:moveTo>
                <a:lnTo>
                  <a:pt x="1889078" y="0"/>
                </a:lnTo>
                <a:lnTo>
                  <a:pt x="1889078" y="2619919"/>
                </a:lnTo>
                <a:lnTo>
                  <a:pt x="0" y="2619919"/>
                </a:lnTo>
                <a:lnTo>
                  <a:pt x="0" y="0"/>
                </a:lnTo>
                <a:close/>
              </a:path>
            </a:pathLst>
          </a:custGeom>
          <a:blipFill>
            <a:blip r:embed="rId6"/>
            <a:stretch>
              <a:fillRect l="-13197" t="-9515" r="-9412" b="-8754"/>
            </a:stretch>
          </a:blipFill>
        </p:spPr>
      </p:sp>
      <p:sp>
        <p:nvSpPr>
          <p:cNvPr name="Freeform 12" id="12"/>
          <p:cNvSpPr/>
          <p:nvPr/>
        </p:nvSpPr>
        <p:spPr>
          <a:xfrm flipH="false" flipV="false" rot="0">
            <a:off x="15584524" y="5449246"/>
            <a:ext cx="1903431" cy="2508641"/>
          </a:xfrm>
          <a:custGeom>
            <a:avLst/>
            <a:gdLst/>
            <a:ahLst/>
            <a:cxnLst/>
            <a:rect r="r" b="b" t="t" l="l"/>
            <a:pathLst>
              <a:path h="2508641" w="1903431">
                <a:moveTo>
                  <a:pt x="0" y="0"/>
                </a:moveTo>
                <a:lnTo>
                  <a:pt x="1903431" y="0"/>
                </a:lnTo>
                <a:lnTo>
                  <a:pt x="1903431" y="2508641"/>
                </a:lnTo>
                <a:lnTo>
                  <a:pt x="0" y="2508641"/>
                </a:lnTo>
                <a:lnTo>
                  <a:pt x="0" y="0"/>
                </a:lnTo>
                <a:close/>
              </a:path>
            </a:pathLst>
          </a:custGeom>
          <a:blipFill>
            <a:blip r:embed="rId7"/>
            <a:stretch>
              <a:fillRect l="0" t="0" r="0" b="0"/>
            </a:stretch>
          </a:blipFill>
        </p:spPr>
      </p:sp>
      <p:sp>
        <p:nvSpPr>
          <p:cNvPr name="Freeform 13" id="13"/>
          <p:cNvSpPr/>
          <p:nvPr/>
        </p:nvSpPr>
        <p:spPr>
          <a:xfrm flipH="true" flipV="false" rot="0">
            <a:off x="15558503" y="1965689"/>
            <a:ext cx="2030409" cy="2586051"/>
          </a:xfrm>
          <a:custGeom>
            <a:avLst/>
            <a:gdLst/>
            <a:ahLst/>
            <a:cxnLst/>
            <a:rect r="r" b="b" t="t" l="l"/>
            <a:pathLst>
              <a:path h="2586051" w="2030409">
                <a:moveTo>
                  <a:pt x="2030409" y="0"/>
                </a:moveTo>
                <a:lnTo>
                  <a:pt x="0" y="0"/>
                </a:lnTo>
                <a:lnTo>
                  <a:pt x="0" y="2586051"/>
                </a:lnTo>
                <a:lnTo>
                  <a:pt x="2030409" y="2586051"/>
                </a:lnTo>
                <a:lnTo>
                  <a:pt x="2030409" y="0"/>
                </a:lnTo>
                <a:close/>
              </a:path>
            </a:pathLst>
          </a:custGeom>
          <a:blipFill>
            <a:blip r:embed="rId8"/>
            <a:stretch>
              <a:fillRect l="-65941" t="-17257" r="-69092" b="-5688"/>
            </a:stretch>
          </a:blipFill>
        </p:spPr>
      </p:sp>
      <p:sp>
        <p:nvSpPr>
          <p:cNvPr name="Freeform 14" id="14"/>
          <p:cNvSpPr/>
          <p:nvPr/>
        </p:nvSpPr>
        <p:spPr>
          <a:xfrm flipH="true" flipV="false" rot="0">
            <a:off x="4678983" y="5337968"/>
            <a:ext cx="1643727" cy="2619919"/>
          </a:xfrm>
          <a:custGeom>
            <a:avLst/>
            <a:gdLst/>
            <a:ahLst/>
            <a:cxnLst/>
            <a:rect r="r" b="b" t="t" l="l"/>
            <a:pathLst>
              <a:path h="2619919" w="1643727">
                <a:moveTo>
                  <a:pt x="1643727" y="0"/>
                </a:moveTo>
                <a:lnTo>
                  <a:pt x="0" y="0"/>
                </a:lnTo>
                <a:lnTo>
                  <a:pt x="0" y="2619919"/>
                </a:lnTo>
                <a:lnTo>
                  <a:pt x="1643727" y="2619919"/>
                </a:lnTo>
                <a:lnTo>
                  <a:pt x="1643727" y="0"/>
                </a:lnTo>
                <a:close/>
              </a:path>
            </a:pathLst>
          </a:custGeom>
          <a:blipFill>
            <a:blip r:embed="rId9"/>
            <a:stretch>
              <a:fillRect l="-89004" t="-6398" r="-77882" b="-5161"/>
            </a:stretch>
          </a:blipFill>
        </p:spPr>
      </p:sp>
      <p:sp>
        <p:nvSpPr>
          <p:cNvPr name="Freeform 15" id="15"/>
          <p:cNvSpPr/>
          <p:nvPr/>
        </p:nvSpPr>
        <p:spPr>
          <a:xfrm flipH="true" flipV="false" rot="0">
            <a:off x="761952" y="5337968"/>
            <a:ext cx="2059828" cy="2682967"/>
          </a:xfrm>
          <a:custGeom>
            <a:avLst/>
            <a:gdLst/>
            <a:ahLst/>
            <a:cxnLst/>
            <a:rect r="r" b="b" t="t" l="l"/>
            <a:pathLst>
              <a:path h="2682967" w="2059828">
                <a:moveTo>
                  <a:pt x="2059828" y="0"/>
                </a:moveTo>
                <a:lnTo>
                  <a:pt x="0" y="0"/>
                </a:lnTo>
                <a:lnTo>
                  <a:pt x="0" y="2682968"/>
                </a:lnTo>
                <a:lnTo>
                  <a:pt x="2059828" y="2682968"/>
                </a:lnTo>
                <a:lnTo>
                  <a:pt x="2059828" y="0"/>
                </a:lnTo>
                <a:close/>
              </a:path>
            </a:pathLst>
          </a:custGeom>
          <a:blipFill>
            <a:blip r:embed="rId10"/>
            <a:stretch>
              <a:fillRect l="-67844" t="-11208" r="-60115" b="-5394"/>
            </a:stretch>
          </a:blipFill>
        </p:spPr>
      </p:sp>
      <p:sp>
        <p:nvSpPr>
          <p:cNvPr name="Freeform 16" id="16"/>
          <p:cNvSpPr/>
          <p:nvPr/>
        </p:nvSpPr>
        <p:spPr>
          <a:xfrm flipH="true" flipV="false" rot="0">
            <a:off x="12000009" y="2040788"/>
            <a:ext cx="1766844" cy="2624226"/>
          </a:xfrm>
          <a:custGeom>
            <a:avLst/>
            <a:gdLst/>
            <a:ahLst/>
            <a:cxnLst/>
            <a:rect r="r" b="b" t="t" l="l"/>
            <a:pathLst>
              <a:path h="2624226" w="1766844">
                <a:moveTo>
                  <a:pt x="1766844" y="0"/>
                </a:moveTo>
                <a:lnTo>
                  <a:pt x="0" y="0"/>
                </a:lnTo>
                <a:lnTo>
                  <a:pt x="0" y="2624226"/>
                </a:lnTo>
                <a:lnTo>
                  <a:pt x="1766844" y="2624226"/>
                </a:lnTo>
                <a:lnTo>
                  <a:pt x="1766844" y="0"/>
                </a:lnTo>
                <a:close/>
              </a:path>
            </a:pathLst>
          </a:custGeom>
          <a:blipFill>
            <a:blip r:embed="rId11"/>
            <a:stretch>
              <a:fillRect l="-70839" t="-9368" r="-72974" b="0"/>
            </a:stretch>
          </a:blipFill>
        </p:spPr>
      </p:sp>
      <p:sp>
        <p:nvSpPr>
          <p:cNvPr name="Freeform 17" id="17"/>
          <p:cNvSpPr/>
          <p:nvPr/>
        </p:nvSpPr>
        <p:spPr>
          <a:xfrm flipH="false" flipV="false" rot="0">
            <a:off x="15349122" y="623425"/>
            <a:ext cx="2490591" cy="905953"/>
          </a:xfrm>
          <a:custGeom>
            <a:avLst/>
            <a:gdLst/>
            <a:ahLst/>
            <a:cxnLst/>
            <a:rect r="r" b="b" t="t" l="l"/>
            <a:pathLst>
              <a:path h="905953" w="2490591">
                <a:moveTo>
                  <a:pt x="0" y="0"/>
                </a:moveTo>
                <a:lnTo>
                  <a:pt x="2490591" y="0"/>
                </a:lnTo>
                <a:lnTo>
                  <a:pt x="2490591" y="905952"/>
                </a:lnTo>
                <a:lnTo>
                  <a:pt x="0" y="905952"/>
                </a:lnTo>
                <a:lnTo>
                  <a:pt x="0" y="0"/>
                </a:lnTo>
                <a:close/>
              </a:path>
            </a:pathLst>
          </a:custGeom>
          <a:blipFill>
            <a:blip r:embed="rId12"/>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97779"/>
            <a:ext cx="18512380" cy="689221"/>
            <a:chOff x="0" y="0"/>
            <a:chExt cx="6453117" cy="240251"/>
          </a:xfrm>
        </p:grpSpPr>
        <p:sp>
          <p:nvSpPr>
            <p:cNvPr name="Freeform 3" id="3"/>
            <p:cNvSpPr/>
            <p:nvPr/>
          </p:nvSpPr>
          <p:spPr>
            <a:xfrm flipH="false" flipV="false" rot="0">
              <a:off x="0" y="0"/>
              <a:ext cx="6453117" cy="240251"/>
            </a:xfrm>
            <a:custGeom>
              <a:avLst/>
              <a:gdLst/>
              <a:ahLst/>
              <a:cxnLst/>
              <a:rect r="r" b="b" t="t" l="l"/>
              <a:pathLst>
                <a:path h="240251" w="6453117">
                  <a:moveTo>
                    <a:pt x="0" y="0"/>
                  </a:moveTo>
                  <a:lnTo>
                    <a:pt x="6453117" y="0"/>
                  </a:lnTo>
                  <a:lnTo>
                    <a:pt x="6453117" y="240251"/>
                  </a:lnTo>
                  <a:lnTo>
                    <a:pt x="0" y="240251"/>
                  </a:lnTo>
                  <a:close/>
                </a:path>
              </a:pathLst>
            </a:custGeom>
            <a:solidFill>
              <a:srgbClr val="141E24"/>
            </a:solidFill>
          </p:spPr>
        </p:sp>
        <p:sp>
          <p:nvSpPr>
            <p:cNvPr name="TextBox 4" id="4"/>
            <p:cNvSpPr txBox="true"/>
            <p:nvPr/>
          </p:nvSpPr>
          <p:spPr>
            <a:xfrm>
              <a:off x="0" y="-28575"/>
              <a:ext cx="6453117" cy="268826"/>
            </a:xfrm>
            <a:prstGeom prst="rect">
              <a:avLst/>
            </a:prstGeom>
          </p:spPr>
          <p:txBody>
            <a:bodyPr anchor="ctr" rtlCol="false" tIns="50800" lIns="50800" bIns="50800" rIns="50800"/>
            <a:lstStyle/>
            <a:p>
              <a:pPr algn="ctr">
                <a:lnSpc>
                  <a:spcPts val="2100"/>
                </a:lnSpc>
                <a:spcBef>
                  <a:spcPct val="0"/>
                </a:spcBef>
              </a:pPr>
            </a:p>
          </p:txBody>
        </p:sp>
      </p:grpSp>
      <p:sp>
        <p:nvSpPr>
          <p:cNvPr name="TextBox 5" id="5"/>
          <p:cNvSpPr txBox="true"/>
          <p:nvPr/>
        </p:nvSpPr>
        <p:spPr>
          <a:xfrm rot="0">
            <a:off x="810233" y="747395"/>
            <a:ext cx="7382278" cy="655956"/>
          </a:xfrm>
          <a:prstGeom prst="rect">
            <a:avLst/>
          </a:prstGeom>
        </p:spPr>
        <p:txBody>
          <a:bodyPr anchor="t" rtlCol="false" tIns="0" lIns="0" bIns="0" rIns="0">
            <a:spAutoFit/>
          </a:bodyPr>
          <a:lstStyle/>
          <a:p>
            <a:pPr algn="l">
              <a:lnSpc>
                <a:spcPts val="5319"/>
              </a:lnSpc>
            </a:pPr>
            <a:r>
              <a:rPr lang="en-US" sz="3799" i="true" b="true">
                <a:solidFill>
                  <a:srgbClr val="737373"/>
                </a:solidFill>
                <a:latin typeface="Josefin Sans Bold Italics"/>
                <a:ea typeface="Josefin Sans Bold Italics"/>
                <a:cs typeface="Josefin Sans Bold Italics"/>
                <a:sym typeface="Josefin Sans Bold Italics"/>
              </a:rPr>
              <a:t>Our Products: Tables*</a:t>
            </a:r>
          </a:p>
        </p:txBody>
      </p:sp>
      <p:sp>
        <p:nvSpPr>
          <p:cNvPr name="TextBox 6" id="6"/>
          <p:cNvSpPr txBox="true"/>
          <p:nvPr/>
        </p:nvSpPr>
        <p:spPr>
          <a:xfrm rot="0">
            <a:off x="779890" y="8823324"/>
            <a:ext cx="16088513" cy="330201"/>
          </a:xfrm>
          <a:prstGeom prst="rect">
            <a:avLst/>
          </a:prstGeom>
        </p:spPr>
        <p:txBody>
          <a:bodyPr anchor="t" rtlCol="false" tIns="0" lIns="0" bIns="0" rIns="0">
            <a:spAutoFit/>
          </a:bodyPr>
          <a:lstStyle/>
          <a:p>
            <a:pPr algn="l">
              <a:lnSpc>
                <a:spcPts val="2799"/>
              </a:lnSpc>
            </a:pPr>
            <a:r>
              <a:rPr lang="en-US" sz="1999">
                <a:solidFill>
                  <a:srgbClr val="737373"/>
                </a:solidFill>
                <a:latin typeface=" Avenir Next Arabic"/>
                <a:ea typeface=" Avenir Next Arabic"/>
                <a:cs typeface=" Avenir Next Arabic"/>
                <a:sym typeface=" Avenir Next Arabic"/>
              </a:rPr>
              <a:t>*For more tables, please visit our website. For custom orders or more information please contact us at sales@auraseating.com</a:t>
            </a:r>
          </a:p>
        </p:txBody>
      </p:sp>
      <p:sp>
        <p:nvSpPr>
          <p:cNvPr name="Freeform 7" id="7"/>
          <p:cNvSpPr/>
          <p:nvPr/>
        </p:nvSpPr>
        <p:spPr>
          <a:xfrm flipH="false" flipV="false" rot="0">
            <a:off x="2010782" y="2106445"/>
            <a:ext cx="3347177" cy="2568243"/>
          </a:xfrm>
          <a:custGeom>
            <a:avLst/>
            <a:gdLst/>
            <a:ahLst/>
            <a:cxnLst/>
            <a:rect r="r" b="b" t="t" l="l"/>
            <a:pathLst>
              <a:path h="2568243" w="3347177">
                <a:moveTo>
                  <a:pt x="0" y="0"/>
                </a:moveTo>
                <a:lnTo>
                  <a:pt x="3347177" y="0"/>
                </a:lnTo>
                <a:lnTo>
                  <a:pt x="3347177" y="2568243"/>
                </a:lnTo>
                <a:lnTo>
                  <a:pt x="0" y="2568243"/>
                </a:lnTo>
                <a:lnTo>
                  <a:pt x="0" y="0"/>
                </a:lnTo>
                <a:close/>
              </a:path>
            </a:pathLst>
          </a:custGeom>
          <a:blipFill>
            <a:blip r:embed="rId2"/>
            <a:stretch>
              <a:fillRect l="0" t="-30329" r="0" b="0"/>
            </a:stretch>
          </a:blipFill>
        </p:spPr>
      </p:sp>
      <p:sp>
        <p:nvSpPr>
          <p:cNvPr name="Freeform 8" id="8"/>
          <p:cNvSpPr/>
          <p:nvPr/>
        </p:nvSpPr>
        <p:spPr>
          <a:xfrm flipH="false" flipV="false" rot="0">
            <a:off x="7171570" y="1872607"/>
            <a:ext cx="3944861" cy="2868235"/>
          </a:xfrm>
          <a:custGeom>
            <a:avLst/>
            <a:gdLst/>
            <a:ahLst/>
            <a:cxnLst/>
            <a:rect r="r" b="b" t="t" l="l"/>
            <a:pathLst>
              <a:path h="2868235" w="3944861">
                <a:moveTo>
                  <a:pt x="0" y="0"/>
                </a:moveTo>
                <a:lnTo>
                  <a:pt x="3944860" y="0"/>
                </a:lnTo>
                <a:lnTo>
                  <a:pt x="3944860" y="2868236"/>
                </a:lnTo>
                <a:lnTo>
                  <a:pt x="0" y="2868236"/>
                </a:lnTo>
                <a:lnTo>
                  <a:pt x="0" y="0"/>
                </a:lnTo>
                <a:close/>
              </a:path>
            </a:pathLst>
          </a:custGeom>
          <a:blipFill>
            <a:blip r:embed="rId3"/>
            <a:stretch>
              <a:fillRect l="-11629" t="-8001" r="-11950" b="-5239"/>
            </a:stretch>
          </a:blipFill>
        </p:spPr>
      </p:sp>
      <p:sp>
        <p:nvSpPr>
          <p:cNvPr name="Freeform 9" id="9"/>
          <p:cNvSpPr/>
          <p:nvPr/>
        </p:nvSpPr>
        <p:spPr>
          <a:xfrm flipH="false" flipV="false" rot="0">
            <a:off x="13067013" y="2106445"/>
            <a:ext cx="3253255" cy="2400559"/>
          </a:xfrm>
          <a:custGeom>
            <a:avLst/>
            <a:gdLst/>
            <a:ahLst/>
            <a:cxnLst/>
            <a:rect r="r" b="b" t="t" l="l"/>
            <a:pathLst>
              <a:path h="2400559" w="3253255">
                <a:moveTo>
                  <a:pt x="0" y="0"/>
                </a:moveTo>
                <a:lnTo>
                  <a:pt x="3253255" y="0"/>
                </a:lnTo>
                <a:lnTo>
                  <a:pt x="3253255" y="2400560"/>
                </a:lnTo>
                <a:lnTo>
                  <a:pt x="0" y="2400560"/>
                </a:lnTo>
                <a:lnTo>
                  <a:pt x="0" y="0"/>
                </a:lnTo>
                <a:close/>
              </a:path>
            </a:pathLst>
          </a:custGeom>
          <a:blipFill>
            <a:blip r:embed="rId4"/>
            <a:stretch>
              <a:fillRect l="0" t="-17937" r="0" b="-17583"/>
            </a:stretch>
          </a:blipFill>
        </p:spPr>
      </p:sp>
      <p:sp>
        <p:nvSpPr>
          <p:cNvPr name="Freeform 10" id="10"/>
          <p:cNvSpPr/>
          <p:nvPr/>
        </p:nvSpPr>
        <p:spPr>
          <a:xfrm flipH="false" flipV="false" rot="0">
            <a:off x="2525288" y="5424549"/>
            <a:ext cx="2254124" cy="2419712"/>
          </a:xfrm>
          <a:custGeom>
            <a:avLst/>
            <a:gdLst/>
            <a:ahLst/>
            <a:cxnLst/>
            <a:rect r="r" b="b" t="t" l="l"/>
            <a:pathLst>
              <a:path h="2419712" w="2254124">
                <a:moveTo>
                  <a:pt x="0" y="0"/>
                </a:moveTo>
                <a:lnTo>
                  <a:pt x="2254124" y="0"/>
                </a:lnTo>
                <a:lnTo>
                  <a:pt x="2254124" y="2419712"/>
                </a:lnTo>
                <a:lnTo>
                  <a:pt x="0" y="2419712"/>
                </a:lnTo>
                <a:lnTo>
                  <a:pt x="0" y="0"/>
                </a:lnTo>
                <a:close/>
              </a:path>
            </a:pathLst>
          </a:custGeom>
          <a:blipFill>
            <a:blip r:embed="rId5"/>
            <a:stretch>
              <a:fillRect l="-20242" t="-17258" r="-18526" b="-19176"/>
            </a:stretch>
          </a:blipFill>
        </p:spPr>
      </p:sp>
      <p:sp>
        <p:nvSpPr>
          <p:cNvPr name="Freeform 11" id="11"/>
          <p:cNvSpPr/>
          <p:nvPr/>
        </p:nvSpPr>
        <p:spPr>
          <a:xfrm flipH="false" flipV="false" rot="0">
            <a:off x="7533042" y="5449246"/>
            <a:ext cx="3446296" cy="2419712"/>
          </a:xfrm>
          <a:custGeom>
            <a:avLst/>
            <a:gdLst/>
            <a:ahLst/>
            <a:cxnLst/>
            <a:rect r="r" b="b" t="t" l="l"/>
            <a:pathLst>
              <a:path h="2419712" w="3446296">
                <a:moveTo>
                  <a:pt x="0" y="0"/>
                </a:moveTo>
                <a:lnTo>
                  <a:pt x="3446296" y="0"/>
                </a:lnTo>
                <a:lnTo>
                  <a:pt x="3446296" y="2419712"/>
                </a:lnTo>
                <a:lnTo>
                  <a:pt x="0" y="2419712"/>
                </a:lnTo>
                <a:lnTo>
                  <a:pt x="0" y="0"/>
                </a:lnTo>
                <a:close/>
              </a:path>
            </a:pathLst>
          </a:custGeom>
          <a:blipFill>
            <a:blip r:embed="rId6"/>
            <a:stretch>
              <a:fillRect l="-28852" t="-48563" r="-29376" b="-31722"/>
            </a:stretch>
          </a:blipFill>
        </p:spPr>
      </p:sp>
      <p:sp>
        <p:nvSpPr>
          <p:cNvPr name="Freeform 12" id="12"/>
          <p:cNvSpPr/>
          <p:nvPr/>
        </p:nvSpPr>
        <p:spPr>
          <a:xfrm flipH="false" flipV="false" rot="0">
            <a:off x="14693641" y="5512280"/>
            <a:ext cx="1267985" cy="2244250"/>
          </a:xfrm>
          <a:custGeom>
            <a:avLst/>
            <a:gdLst/>
            <a:ahLst/>
            <a:cxnLst/>
            <a:rect r="r" b="b" t="t" l="l"/>
            <a:pathLst>
              <a:path h="2244250" w="1267985">
                <a:moveTo>
                  <a:pt x="0" y="0"/>
                </a:moveTo>
                <a:lnTo>
                  <a:pt x="1267984" y="0"/>
                </a:lnTo>
                <a:lnTo>
                  <a:pt x="1267984" y="2244250"/>
                </a:lnTo>
                <a:lnTo>
                  <a:pt x="0" y="2244250"/>
                </a:lnTo>
                <a:lnTo>
                  <a:pt x="0" y="0"/>
                </a:lnTo>
                <a:close/>
              </a:path>
            </a:pathLst>
          </a:custGeom>
          <a:blipFill>
            <a:blip r:embed="rId7"/>
            <a:stretch>
              <a:fillRect l="-20194" t="-13743" r="-18826" b="-4149"/>
            </a:stretch>
          </a:blipFill>
        </p:spPr>
      </p:sp>
      <p:sp>
        <p:nvSpPr>
          <p:cNvPr name="Freeform 13" id="13"/>
          <p:cNvSpPr/>
          <p:nvPr/>
        </p:nvSpPr>
        <p:spPr>
          <a:xfrm flipH="false" flipV="false" rot="0">
            <a:off x="13291621" y="5493112"/>
            <a:ext cx="1402020" cy="2331981"/>
          </a:xfrm>
          <a:custGeom>
            <a:avLst/>
            <a:gdLst/>
            <a:ahLst/>
            <a:cxnLst/>
            <a:rect r="r" b="b" t="t" l="l"/>
            <a:pathLst>
              <a:path h="2331981" w="1402020">
                <a:moveTo>
                  <a:pt x="0" y="0"/>
                </a:moveTo>
                <a:lnTo>
                  <a:pt x="1402020" y="0"/>
                </a:lnTo>
                <a:lnTo>
                  <a:pt x="1402020" y="2331980"/>
                </a:lnTo>
                <a:lnTo>
                  <a:pt x="0" y="2331980"/>
                </a:lnTo>
                <a:lnTo>
                  <a:pt x="0" y="0"/>
                </a:lnTo>
                <a:close/>
              </a:path>
            </a:pathLst>
          </a:custGeom>
          <a:blipFill>
            <a:blip r:embed="rId8"/>
            <a:stretch>
              <a:fillRect l="-78097" t="-7413" r="-90062" b="0"/>
            </a:stretch>
          </a:blipFill>
        </p:spPr>
      </p:sp>
      <p:sp>
        <p:nvSpPr>
          <p:cNvPr name="Freeform 14" id="14"/>
          <p:cNvSpPr/>
          <p:nvPr/>
        </p:nvSpPr>
        <p:spPr>
          <a:xfrm flipH="false" flipV="false" rot="0">
            <a:off x="15349122" y="623425"/>
            <a:ext cx="2490591" cy="905953"/>
          </a:xfrm>
          <a:custGeom>
            <a:avLst/>
            <a:gdLst/>
            <a:ahLst/>
            <a:cxnLst/>
            <a:rect r="r" b="b" t="t" l="l"/>
            <a:pathLst>
              <a:path h="905953" w="2490591">
                <a:moveTo>
                  <a:pt x="0" y="0"/>
                </a:moveTo>
                <a:lnTo>
                  <a:pt x="2490591" y="0"/>
                </a:lnTo>
                <a:lnTo>
                  <a:pt x="2490591" y="905952"/>
                </a:lnTo>
                <a:lnTo>
                  <a:pt x="0" y="905952"/>
                </a:lnTo>
                <a:lnTo>
                  <a:pt x="0" y="0"/>
                </a:lnTo>
                <a:close/>
              </a:path>
            </a:pathLst>
          </a:custGeom>
          <a:blipFill>
            <a:blip r:embed="rId9"/>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597779"/>
            <a:ext cx="18512380" cy="689221"/>
            <a:chOff x="0" y="0"/>
            <a:chExt cx="6453117" cy="240251"/>
          </a:xfrm>
        </p:grpSpPr>
        <p:sp>
          <p:nvSpPr>
            <p:cNvPr name="Freeform 3" id="3"/>
            <p:cNvSpPr/>
            <p:nvPr/>
          </p:nvSpPr>
          <p:spPr>
            <a:xfrm flipH="false" flipV="false" rot="0">
              <a:off x="0" y="0"/>
              <a:ext cx="6453117" cy="240251"/>
            </a:xfrm>
            <a:custGeom>
              <a:avLst/>
              <a:gdLst/>
              <a:ahLst/>
              <a:cxnLst/>
              <a:rect r="r" b="b" t="t" l="l"/>
              <a:pathLst>
                <a:path h="240251" w="6453117">
                  <a:moveTo>
                    <a:pt x="0" y="0"/>
                  </a:moveTo>
                  <a:lnTo>
                    <a:pt x="6453117" y="0"/>
                  </a:lnTo>
                  <a:lnTo>
                    <a:pt x="6453117" y="240251"/>
                  </a:lnTo>
                  <a:lnTo>
                    <a:pt x="0" y="240251"/>
                  </a:lnTo>
                  <a:close/>
                </a:path>
              </a:pathLst>
            </a:custGeom>
            <a:solidFill>
              <a:srgbClr val="141E24"/>
            </a:solidFill>
          </p:spPr>
        </p:sp>
        <p:sp>
          <p:nvSpPr>
            <p:cNvPr name="TextBox 4" id="4"/>
            <p:cNvSpPr txBox="true"/>
            <p:nvPr/>
          </p:nvSpPr>
          <p:spPr>
            <a:xfrm>
              <a:off x="0" y="-28575"/>
              <a:ext cx="6453117" cy="268826"/>
            </a:xfrm>
            <a:prstGeom prst="rect">
              <a:avLst/>
            </a:prstGeom>
          </p:spPr>
          <p:txBody>
            <a:bodyPr anchor="ctr" rtlCol="false" tIns="50800" lIns="50800" bIns="50800" rIns="50800"/>
            <a:lstStyle/>
            <a:p>
              <a:pPr algn="ctr">
                <a:lnSpc>
                  <a:spcPts val="2100"/>
                </a:lnSpc>
                <a:spcBef>
                  <a:spcPct val="0"/>
                </a:spcBef>
              </a:pPr>
            </a:p>
          </p:txBody>
        </p:sp>
      </p:grpSp>
      <p:sp>
        <p:nvSpPr>
          <p:cNvPr name="TextBox 5" id="5"/>
          <p:cNvSpPr txBox="true"/>
          <p:nvPr/>
        </p:nvSpPr>
        <p:spPr>
          <a:xfrm rot="0">
            <a:off x="810233" y="747395"/>
            <a:ext cx="7382278" cy="655956"/>
          </a:xfrm>
          <a:prstGeom prst="rect">
            <a:avLst/>
          </a:prstGeom>
        </p:spPr>
        <p:txBody>
          <a:bodyPr anchor="t" rtlCol="false" tIns="0" lIns="0" bIns="0" rIns="0">
            <a:spAutoFit/>
          </a:bodyPr>
          <a:lstStyle/>
          <a:p>
            <a:pPr algn="l">
              <a:lnSpc>
                <a:spcPts val="5319"/>
              </a:lnSpc>
            </a:pPr>
            <a:r>
              <a:rPr lang="en-US" sz="3799" i="true" b="true">
                <a:solidFill>
                  <a:srgbClr val="737373"/>
                </a:solidFill>
                <a:latin typeface="Josefin Sans Bold Italics"/>
                <a:ea typeface="Josefin Sans Bold Italics"/>
                <a:cs typeface="Josefin Sans Bold Italics"/>
                <a:sym typeface="Josefin Sans Bold Italics"/>
              </a:rPr>
              <a:t>Our Products: Events*</a:t>
            </a:r>
          </a:p>
        </p:txBody>
      </p:sp>
      <p:sp>
        <p:nvSpPr>
          <p:cNvPr name="TextBox 6" id="6"/>
          <p:cNvSpPr txBox="true"/>
          <p:nvPr/>
        </p:nvSpPr>
        <p:spPr>
          <a:xfrm rot="0">
            <a:off x="779890" y="8823324"/>
            <a:ext cx="16088513" cy="330201"/>
          </a:xfrm>
          <a:prstGeom prst="rect">
            <a:avLst/>
          </a:prstGeom>
        </p:spPr>
        <p:txBody>
          <a:bodyPr anchor="t" rtlCol="false" tIns="0" lIns="0" bIns="0" rIns="0">
            <a:spAutoFit/>
          </a:bodyPr>
          <a:lstStyle/>
          <a:p>
            <a:pPr algn="l">
              <a:lnSpc>
                <a:spcPts val="2799"/>
              </a:lnSpc>
            </a:pPr>
            <a:r>
              <a:rPr lang="en-US" sz="1999">
                <a:solidFill>
                  <a:srgbClr val="737373"/>
                </a:solidFill>
                <a:latin typeface=" Avenir Next Arabic"/>
                <a:ea typeface=" Avenir Next Arabic"/>
                <a:cs typeface=" Avenir Next Arabic"/>
                <a:sym typeface=" Avenir Next Arabic"/>
              </a:rPr>
              <a:t>*For more event products, please visit our website. For custom orders or more information please contact us at sales@auraseating.com</a:t>
            </a:r>
          </a:p>
        </p:txBody>
      </p:sp>
      <p:sp>
        <p:nvSpPr>
          <p:cNvPr name="Freeform 7" id="7"/>
          <p:cNvSpPr/>
          <p:nvPr/>
        </p:nvSpPr>
        <p:spPr>
          <a:xfrm flipH="false" flipV="false" rot="0">
            <a:off x="827837" y="3378373"/>
            <a:ext cx="5396981" cy="3530253"/>
          </a:xfrm>
          <a:custGeom>
            <a:avLst/>
            <a:gdLst/>
            <a:ahLst/>
            <a:cxnLst/>
            <a:rect r="r" b="b" t="t" l="l"/>
            <a:pathLst>
              <a:path h="3530253" w="5396981">
                <a:moveTo>
                  <a:pt x="0" y="0"/>
                </a:moveTo>
                <a:lnTo>
                  <a:pt x="5396981" y="0"/>
                </a:lnTo>
                <a:lnTo>
                  <a:pt x="5396981" y="3530254"/>
                </a:lnTo>
                <a:lnTo>
                  <a:pt x="0" y="3530254"/>
                </a:lnTo>
                <a:lnTo>
                  <a:pt x="0" y="0"/>
                </a:lnTo>
                <a:close/>
              </a:path>
            </a:pathLst>
          </a:custGeom>
          <a:blipFill>
            <a:blip r:embed="rId2"/>
            <a:stretch>
              <a:fillRect l="0" t="-37290" r="0" b="-15587"/>
            </a:stretch>
          </a:blipFill>
        </p:spPr>
      </p:sp>
      <p:sp>
        <p:nvSpPr>
          <p:cNvPr name="Freeform 8" id="8"/>
          <p:cNvSpPr/>
          <p:nvPr/>
        </p:nvSpPr>
        <p:spPr>
          <a:xfrm flipH="false" flipV="false" rot="0">
            <a:off x="7285610" y="3654426"/>
            <a:ext cx="4838321" cy="2566871"/>
          </a:xfrm>
          <a:custGeom>
            <a:avLst/>
            <a:gdLst/>
            <a:ahLst/>
            <a:cxnLst/>
            <a:rect r="r" b="b" t="t" l="l"/>
            <a:pathLst>
              <a:path h="2566871" w="4838321">
                <a:moveTo>
                  <a:pt x="0" y="0"/>
                </a:moveTo>
                <a:lnTo>
                  <a:pt x="4838322" y="0"/>
                </a:lnTo>
                <a:lnTo>
                  <a:pt x="4838322" y="2566870"/>
                </a:lnTo>
                <a:lnTo>
                  <a:pt x="0" y="2566870"/>
                </a:lnTo>
                <a:lnTo>
                  <a:pt x="0" y="0"/>
                </a:lnTo>
                <a:close/>
              </a:path>
            </a:pathLst>
          </a:custGeom>
          <a:blipFill>
            <a:blip r:embed="rId3"/>
            <a:stretch>
              <a:fillRect l="0" t="0" r="0" b="0"/>
            </a:stretch>
          </a:blipFill>
        </p:spPr>
      </p:sp>
      <p:sp>
        <p:nvSpPr>
          <p:cNvPr name="Freeform 9" id="9"/>
          <p:cNvSpPr/>
          <p:nvPr/>
        </p:nvSpPr>
        <p:spPr>
          <a:xfrm flipH="false" flipV="false" rot="0">
            <a:off x="14193587" y="3452451"/>
            <a:ext cx="1648962" cy="2768845"/>
          </a:xfrm>
          <a:custGeom>
            <a:avLst/>
            <a:gdLst/>
            <a:ahLst/>
            <a:cxnLst/>
            <a:rect r="r" b="b" t="t" l="l"/>
            <a:pathLst>
              <a:path h="2768845" w="1648962">
                <a:moveTo>
                  <a:pt x="0" y="0"/>
                </a:moveTo>
                <a:lnTo>
                  <a:pt x="1648962" y="0"/>
                </a:lnTo>
                <a:lnTo>
                  <a:pt x="1648962" y="2768845"/>
                </a:lnTo>
                <a:lnTo>
                  <a:pt x="0" y="2768845"/>
                </a:lnTo>
                <a:lnTo>
                  <a:pt x="0" y="0"/>
                </a:lnTo>
                <a:close/>
              </a:path>
            </a:pathLst>
          </a:custGeom>
          <a:blipFill>
            <a:blip r:embed="rId4"/>
            <a:stretch>
              <a:fillRect l="0" t="0" r="0" b="0"/>
            </a:stretch>
          </a:blipFill>
        </p:spPr>
      </p:sp>
      <p:sp>
        <p:nvSpPr>
          <p:cNvPr name="Freeform 10" id="10"/>
          <p:cNvSpPr/>
          <p:nvPr/>
        </p:nvSpPr>
        <p:spPr>
          <a:xfrm flipH="false" flipV="false" rot="0">
            <a:off x="16089721" y="3185718"/>
            <a:ext cx="1191814" cy="3035578"/>
          </a:xfrm>
          <a:custGeom>
            <a:avLst/>
            <a:gdLst/>
            <a:ahLst/>
            <a:cxnLst/>
            <a:rect r="r" b="b" t="t" l="l"/>
            <a:pathLst>
              <a:path h="3035578" w="1191814">
                <a:moveTo>
                  <a:pt x="0" y="0"/>
                </a:moveTo>
                <a:lnTo>
                  <a:pt x="1191814" y="0"/>
                </a:lnTo>
                <a:lnTo>
                  <a:pt x="1191814" y="3035578"/>
                </a:lnTo>
                <a:lnTo>
                  <a:pt x="0" y="3035578"/>
                </a:lnTo>
                <a:lnTo>
                  <a:pt x="0" y="0"/>
                </a:lnTo>
                <a:close/>
              </a:path>
            </a:pathLst>
          </a:custGeom>
          <a:blipFill>
            <a:blip r:embed="rId5"/>
            <a:stretch>
              <a:fillRect l="-19054" t="-7952" r="-6368" b="-6234"/>
            </a:stretch>
          </a:blipFill>
        </p:spPr>
      </p:sp>
      <p:sp>
        <p:nvSpPr>
          <p:cNvPr name="Freeform 11" id="11"/>
          <p:cNvSpPr/>
          <p:nvPr/>
        </p:nvSpPr>
        <p:spPr>
          <a:xfrm flipH="false" flipV="false" rot="0">
            <a:off x="15349122" y="623425"/>
            <a:ext cx="2490591" cy="905953"/>
          </a:xfrm>
          <a:custGeom>
            <a:avLst/>
            <a:gdLst/>
            <a:ahLst/>
            <a:cxnLst/>
            <a:rect r="r" b="b" t="t" l="l"/>
            <a:pathLst>
              <a:path h="905953" w="2490591">
                <a:moveTo>
                  <a:pt x="0" y="0"/>
                </a:moveTo>
                <a:lnTo>
                  <a:pt x="2490591" y="0"/>
                </a:lnTo>
                <a:lnTo>
                  <a:pt x="2490591" y="905952"/>
                </a:lnTo>
                <a:lnTo>
                  <a:pt x="0" y="905952"/>
                </a:lnTo>
                <a:lnTo>
                  <a:pt x="0" y="0"/>
                </a:lnTo>
                <a:close/>
              </a:path>
            </a:pathLst>
          </a:custGeom>
          <a:blipFill>
            <a:blip r:embed="rId6"/>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DAGflClJ5ps</dc:identifier>
  <dcterms:modified xsi:type="dcterms:W3CDTF">2011-08-01T06:04:30Z</dcterms:modified>
  <cp:revision>1</cp:revision>
  <dc:title>Hospitality | Presentation</dc:title>
</cp:coreProperties>
</file>